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Lexend Deca"/>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LexendDeca-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exendDec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ea4659cae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ea4659cae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ea4659cae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ea4659cae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Juan José</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ea4659cae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ea4659cae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Juan José</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ea4659ca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ea4659ca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ea4659ca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ea4659ca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Jennifer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ea4659ca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ea4659ca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ea4659cae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ea4659cae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ea4659ca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ea4659ca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ea4659cae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ea4659cae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ea4659cae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ea4659cae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ea4659cae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ea4659cae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ea4659cae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ea4659cae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Santiago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ea4659cae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ea4659cae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Juan José</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ea4659cae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ea4659cae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JJ</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ea4659cae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ea4659cae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Edwin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ea4659cae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ea4659cae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Edwin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ea4659cae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ea4659cae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ea4659cae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ea4659cae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Edwin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ea4659cae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ea4659cae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ea4659cae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ea4659cae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ea4659ca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ea4659ca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Santiago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ea4659ca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ea4659ca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Santiago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ea4659ca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ea4659ca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ea4659cae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ea4659cae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Edwin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ea4659cae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ea4659cae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Edwin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ea4659ca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ea4659ca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pic>
        <p:nvPicPr>
          <p:cNvPr id="50" name="Google Shape;50;p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1" name="Google Shape;51;p1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2" name="Google Shape;52;p1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53" name="Shape 53"/>
        <p:cNvGrpSpPr/>
        <p:nvPr/>
      </p:nvGrpSpPr>
      <p:grpSpPr>
        <a:xfrm>
          <a:off x="0" y="0"/>
          <a:ext cx="0" cy="0"/>
          <a:chOff x="0" y="0"/>
          <a:chExt cx="0" cy="0"/>
        </a:xfrm>
      </p:grpSpPr>
      <p:pic>
        <p:nvPicPr>
          <p:cNvPr id="54" name="Google Shape;54;p1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 name="Google Shape;55;p1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6" name="Shape 56"/>
        <p:cNvGrpSpPr/>
        <p:nvPr/>
      </p:nvGrpSpPr>
      <p:grpSpPr>
        <a:xfrm>
          <a:off x="0" y="0"/>
          <a:ext cx="0" cy="0"/>
          <a:chOff x="0" y="0"/>
          <a:chExt cx="0" cy="0"/>
        </a:xfrm>
      </p:grpSpPr>
      <p:grpSp>
        <p:nvGrpSpPr>
          <p:cNvPr id="57" name="Google Shape;57;p13"/>
          <p:cNvGrpSpPr/>
          <p:nvPr/>
        </p:nvGrpSpPr>
        <p:grpSpPr>
          <a:xfrm>
            <a:off x="4350279" y="2855377"/>
            <a:ext cx="443589" cy="105632"/>
            <a:chOff x="4137525" y="2915950"/>
            <a:chExt cx="869100" cy="207000"/>
          </a:xfrm>
        </p:grpSpPr>
        <p:sp>
          <p:nvSpPr>
            <p:cNvPr id="58" name="Google Shape;58;p13"/>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3"/>
          <p:cNvSpPr txBox="1"/>
          <p:nvPr>
            <p:ph type="ctrTitle"/>
          </p:nvPr>
        </p:nvSpPr>
        <p:spPr>
          <a:xfrm>
            <a:off x="671258" y="990800"/>
            <a:ext cx="7801500" cy="1730100"/>
          </a:xfrm>
          <a:prstGeom prst="rect">
            <a:avLst/>
          </a:prstGeom>
        </p:spPr>
        <p:txBody>
          <a:bodyPr anchorCtr="0" anchor="b"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2" name="Google Shape;62;p13"/>
          <p:cNvSpPr txBox="1"/>
          <p:nvPr>
            <p:ph idx="1" type="subTitle"/>
          </p:nvPr>
        </p:nvSpPr>
        <p:spPr>
          <a:xfrm>
            <a:off x="671250" y="3174876"/>
            <a:ext cx="78015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3"/>
          <p:cNvSpPr txBox="1"/>
          <p:nvPr>
            <p:ph idx="12" type="sldNum"/>
          </p:nvPr>
        </p:nvSpPr>
        <p:spPr>
          <a:xfrm>
            <a:off x="8490250" y="4681009"/>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 name="Google Shape;14;p3"/>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5" name="Google Shape;15;p3"/>
          <p:cNvSpPr txBox="1"/>
          <p:nvPr>
            <p:ph idx="1" type="body"/>
          </p:nvPr>
        </p:nvSpPr>
        <p:spPr>
          <a:xfrm>
            <a:off x="580550" y="1352550"/>
            <a:ext cx="2841000" cy="31551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16" name="Google Shape;16;p3"/>
          <p:cNvSpPr txBox="1"/>
          <p:nvPr>
            <p:ph idx="2" type="body"/>
          </p:nvPr>
        </p:nvSpPr>
        <p:spPr>
          <a:xfrm>
            <a:off x="3753943" y="1352550"/>
            <a:ext cx="2841000" cy="31551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17" name="Google Shape;17;p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0" name="Google Shape;20;p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3" name="Google Shape;23;p5"/>
          <p:cNvSpPr/>
          <p:nvPr/>
        </p:nvSpPr>
        <p:spPr>
          <a:xfrm>
            <a:off x="42525" y="42525"/>
            <a:ext cx="2000100" cy="2000100"/>
          </a:xfrm>
          <a:prstGeom prst="ellipse">
            <a:avLst/>
          </a:prstGeom>
          <a:gradFill>
            <a:gsLst>
              <a:gs pos="0">
                <a:srgbClr val="00FFFF">
                  <a:alpha val="53725"/>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
          <p:cNvSpPr txBox="1"/>
          <p:nvPr>
            <p:ph idx="1" type="body"/>
          </p:nvPr>
        </p:nvSpPr>
        <p:spPr>
          <a:xfrm>
            <a:off x="1343850" y="866400"/>
            <a:ext cx="4185600" cy="3693600"/>
          </a:xfrm>
          <a:prstGeom prst="rect">
            <a:avLst/>
          </a:prstGeom>
          <a:noFill/>
          <a:ln>
            <a:noFill/>
          </a:ln>
        </p:spPr>
        <p:txBody>
          <a:bodyPr anchorCtr="0" anchor="t" bIns="0" lIns="0" spcFirstLastPara="1" rIns="0" wrap="square" tIns="0">
            <a:noAutofit/>
          </a:bodyPr>
          <a:lstStyle>
            <a:lvl1pPr indent="-419100" lvl="0" marL="457200" algn="l">
              <a:lnSpc>
                <a:spcPct val="115000"/>
              </a:lnSpc>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lgn="l">
              <a:lnSpc>
                <a:spcPct val="115000"/>
              </a:lnSpc>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5" name="Google Shape;25;p5"/>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200"/>
              <a:buFont typeface="Arial"/>
              <a:buNone/>
            </a:pPr>
            <a:r>
              <a:rPr b="0" i="0" lang="es-419" sz="7200" u="none" cap="none" strike="noStrike">
                <a:solidFill>
                  <a:schemeClr val="lt1"/>
                </a:solidFill>
                <a:latin typeface="Arial"/>
                <a:ea typeface="Arial"/>
                <a:cs typeface="Arial"/>
                <a:sym typeface="Arial"/>
              </a:rPr>
              <a:t>“</a:t>
            </a:r>
            <a:endParaRPr b="0" i="0" sz="7200" u="none" cap="none" strike="noStrike">
              <a:solidFill>
                <a:schemeClr val="lt1"/>
              </a:solidFill>
              <a:latin typeface="Arial"/>
              <a:ea typeface="Arial"/>
              <a:cs typeface="Arial"/>
              <a:sym typeface="Arial"/>
            </a:endParaRPr>
          </a:p>
        </p:txBody>
      </p:sp>
      <p:sp>
        <p:nvSpPr>
          <p:cNvPr id="26" name="Google Shape;26;p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7"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9" name="Google Shape;29;p6"/>
          <p:cNvSpPr txBox="1"/>
          <p:nvPr>
            <p:ph type="ctrTitle"/>
          </p:nvPr>
        </p:nvSpPr>
        <p:spPr>
          <a:xfrm>
            <a:off x="685800" y="1659550"/>
            <a:ext cx="4263900" cy="1159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0" name="Google Shape;30;p6"/>
          <p:cNvSpPr txBox="1"/>
          <p:nvPr>
            <p:ph idx="1" type="subTitle"/>
          </p:nvPr>
        </p:nvSpPr>
        <p:spPr>
          <a:xfrm>
            <a:off x="685800" y="2916254"/>
            <a:ext cx="4263900" cy="78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4"/>
              </a:buClr>
              <a:buSzPts val="1800"/>
              <a:buNone/>
              <a:defRPr sz="1800">
                <a:solidFill>
                  <a:schemeClr val="accent4"/>
                </a:solidFill>
              </a:defRPr>
            </a:lvl1pPr>
            <a:lvl2pPr lvl="1" algn="l">
              <a:lnSpc>
                <a:spcPct val="115000"/>
              </a:lnSpc>
              <a:spcBef>
                <a:spcPts val="0"/>
              </a:spcBef>
              <a:spcAft>
                <a:spcPts val="0"/>
              </a:spcAft>
              <a:buClr>
                <a:schemeClr val="accent4"/>
              </a:buClr>
              <a:buSzPts val="1800"/>
              <a:buNone/>
              <a:defRPr sz="1800">
                <a:solidFill>
                  <a:schemeClr val="accent4"/>
                </a:solidFill>
              </a:defRPr>
            </a:lvl2pPr>
            <a:lvl3pPr lvl="2" algn="l">
              <a:lnSpc>
                <a:spcPct val="115000"/>
              </a:lnSpc>
              <a:spcBef>
                <a:spcPts val="0"/>
              </a:spcBef>
              <a:spcAft>
                <a:spcPts val="0"/>
              </a:spcAft>
              <a:buClr>
                <a:schemeClr val="accent4"/>
              </a:buClr>
              <a:buSzPts val="1800"/>
              <a:buNone/>
              <a:defRPr sz="1800">
                <a:solidFill>
                  <a:schemeClr val="accent4"/>
                </a:solidFill>
              </a:defRPr>
            </a:lvl3pPr>
            <a:lvl4pPr lvl="3" algn="l">
              <a:lnSpc>
                <a:spcPct val="115000"/>
              </a:lnSpc>
              <a:spcBef>
                <a:spcPts val="0"/>
              </a:spcBef>
              <a:spcAft>
                <a:spcPts val="0"/>
              </a:spcAft>
              <a:buClr>
                <a:schemeClr val="accent4"/>
              </a:buClr>
              <a:buSzPts val="1800"/>
              <a:buNone/>
              <a:defRPr sz="1800">
                <a:solidFill>
                  <a:schemeClr val="accent4"/>
                </a:solidFill>
              </a:defRPr>
            </a:lvl4pPr>
            <a:lvl5pPr lvl="4" algn="l">
              <a:lnSpc>
                <a:spcPct val="115000"/>
              </a:lnSpc>
              <a:spcBef>
                <a:spcPts val="0"/>
              </a:spcBef>
              <a:spcAft>
                <a:spcPts val="0"/>
              </a:spcAft>
              <a:buClr>
                <a:schemeClr val="accent4"/>
              </a:buClr>
              <a:buSzPts val="1800"/>
              <a:buNone/>
              <a:defRPr sz="1800">
                <a:solidFill>
                  <a:schemeClr val="accent4"/>
                </a:solidFill>
              </a:defRPr>
            </a:lvl5pPr>
            <a:lvl6pPr lvl="5" algn="l">
              <a:lnSpc>
                <a:spcPct val="115000"/>
              </a:lnSpc>
              <a:spcBef>
                <a:spcPts val="0"/>
              </a:spcBef>
              <a:spcAft>
                <a:spcPts val="0"/>
              </a:spcAft>
              <a:buClr>
                <a:schemeClr val="accent4"/>
              </a:buClr>
              <a:buSzPts val="1800"/>
              <a:buNone/>
              <a:defRPr sz="1800">
                <a:solidFill>
                  <a:schemeClr val="accent4"/>
                </a:solidFill>
              </a:defRPr>
            </a:lvl6pPr>
            <a:lvl7pPr lvl="6" algn="l">
              <a:lnSpc>
                <a:spcPct val="115000"/>
              </a:lnSpc>
              <a:spcBef>
                <a:spcPts val="0"/>
              </a:spcBef>
              <a:spcAft>
                <a:spcPts val="0"/>
              </a:spcAft>
              <a:buClr>
                <a:schemeClr val="accent4"/>
              </a:buClr>
              <a:buSzPts val="1800"/>
              <a:buNone/>
              <a:defRPr sz="1800">
                <a:solidFill>
                  <a:schemeClr val="accent4"/>
                </a:solidFill>
              </a:defRPr>
            </a:lvl7pPr>
            <a:lvl8pPr lvl="7" algn="l">
              <a:lnSpc>
                <a:spcPct val="115000"/>
              </a:lnSpc>
              <a:spcBef>
                <a:spcPts val="0"/>
              </a:spcBef>
              <a:spcAft>
                <a:spcPts val="0"/>
              </a:spcAft>
              <a:buClr>
                <a:schemeClr val="accent4"/>
              </a:buClr>
              <a:buSzPts val="1800"/>
              <a:buNone/>
              <a:defRPr sz="1800">
                <a:solidFill>
                  <a:schemeClr val="accent4"/>
                </a:solidFill>
              </a:defRPr>
            </a:lvl8pPr>
            <a:lvl9pPr lvl="8" algn="l">
              <a:lnSpc>
                <a:spcPct val="115000"/>
              </a:lnSpc>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3" name="Google Shape;33;p7"/>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4" name="Google Shape;34;p7"/>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600"/>
              </a:spcBef>
              <a:spcAft>
                <a:spcPts val="0"/>
              </a:spcAft>
              <a:buSzPts val="24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35" name="Google Shape;35;p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36" name="Shape 36"/>
        <p:cNvGrpSpPr/>
        <p:nvPr/>
      </p:nvGrpSpPr>
      <p:grpSpPr>
        <a:xfrm>
          <a:off x="0" y="0"/>
          <a:ext cx="0" cy="0"/>
          <a:chOff x="0" y="0"/>
          <a:chExt cx="0" cy="0"/>
        </a:xfrm>
      </p:grpSpPr>
      <p:sp>
        <p:nvSpPr>
          <p:cNvPr id="37" name="Google Shape;37;p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8"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0" name="Google Shape;40;p9"/>
          <p:cNvSpPr txBox="1"/>
          <p:nvPr>
            <p:ph type="title"/>
          </p:nvPr>
        </p:nvSpPr>
        <p:spPr>
          <a:xfrm>
            <a:off x="580550" y="205975"/>
            <a:ext cx="6405600" cy="85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1" name="Google Shape;41;p9"/>
          <p:cNvSpPr txBox="1"/>
          <p:nvPr>
            <p:ph idx="1" type="body"/>
          </p:nvPr>
        </p:nvSpPr>
        <p:spPr>
          <a:xfrm>
            <a:off x="580550" y="1352550"/>
            <a:ext cx="2005800" cy="32022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2" name="Google Shape;42;p9"/>
          <p:cNvSpPr txBox="1"/>
          <p:nvPr>
            <p:ph idx="2" type="body"/>
          </p:nvPr>
        </p:nvSpPr>
        <p:spPr>
          <a:xfrm>
            <a:off x="2780447" y="1352550"/>
            <a:ext cx="2005800" cy="32022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3" name="Google Shape;43;p9"/>
          <p:cNvSpPr txBox="1"/>
          <p:nvPr>
            <p:ph idx="3" type="body"/>
          </p:nvPr>
        </p:nvSpPr>
        <p:spPr>
          <a:xfrm>
            <a:off x="4980344" y="1352550"/>
            <a:ext cx="2005800" cy="32022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4" name="Google Shape;44;p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pic>
        <p:nvPicPr>
          <p:cNvPr id="46" name="Google Shape;46;p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7" name="Google Shape;47;p10"/>
          <p:cNvSpPr txBox="1"/>
          <p:nvPr>
            <p:ph idx="1" type="body"/>
          </p:nvPr>
        </p:nvSpPr>
        <p:spPr>
          <a:xfrm>
            <a:off x="580550" y="4406300"/>
            <a:ext cx="6135900" cy="519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400"/>
              <a:buNone/>
              <a:defRPr sz="1400"/>
            </a:lvl1pPr>
          </a:lstStyle>
          <a:p/>
        </p:txBody>
      </p:sp>
      <p:sp>
        <p:nvSpPr>
          <p:cNvPr id="48" name="Google Shape;48;p1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3177EE"/>
            </a:gs>
            <a:gs pos="100000">
              <a:srgbClr val="113D8A"/>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1pPr>
            <a:lvl2pPr lvl="1"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2pPr>
            <a:lvl3pPr lvl="2"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3pPr>
            <a:lvl4pPr lvl="3"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4pPr>
            <a:lvl5pPr lvl="4"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5pPr>
            <a:lvl6pPr lvl="5"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6pPr>
            <a:lvl7pPr lvl="6"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7pPr>
            <a:lvl8pPr lvl="7"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8pPr>
            <a:lvl9pPr lvl="8" marR="0" rtl="0" algn="l">
              <a:lnSpc>
                <a:spcPct val="100000"/>
              </a:lnSpc>
              <a:spcBef>
                <a:spcPts val="0"/>
              </a:spcBef>
              <a:spcAft>
                <a:spcPts val="0"/>
              </a:spcAft>
              <a:buClr>
                <a:schemeClr val="lt1"/>
              </a:buClr>
              <a:buSzPts val="3200"/>
              <a:buFont typeface="Lexend Deca"/>
              <a:buNone/>
              <a:defRPr b="1" i="0" sz="3200" u="none" cap="none" strike="noStrike">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600"/>
              </a:spcBef>
              <a:spcAft>
                <a:spcPts val="0"/>
              </a:spcAft>
              <a:buClr>
                <a:schemeClr val="accent5"/>
              </a:buClr>
              <a:buSzPts val="1800"/>
              <a:buFont typeface="Arial"/>
              <a:buChar char="⬡"/>
              <a:defRPr b="0" i="0" sz="2400" u="none" cap="none" strike="noStrike">
                <a:solidFill>
                  <a:schemeClr val="lt1"/>
                </a:solidFill>
                <a:latin typeface="Arial"/>
                <a:ea typeface="Arial"/>
                <a:cs typeface="Arial"/>
                <a:sym typeface="Arial"/>
              </a:defRPr>
            </a:lvl1pPr>
            <a:lvl2pPr indent="-381000" lvl="1" marL="914400" marR="0" rtl="0" algn="l">
              <a:lnSpc>
                <a:spcPct val="115000"/>
              </a:lnSpc>
              <a:spcBef>
                <a:spcPts val="0"/>
              </a:spcBef>
              <a:spcAft>
                <a:spcPts val="0"/>
              </a:spcAft>
              <a:buClr>
                <a:schemeClr val="accent5"/>
              </a:buClr>
              <a:buSzPts val="2400"/>
              <a:buFont typeface="Arial"/>
              <a:buChar char="∙"/>
              <a:defRPr b="0" i="0" sz="2400" u="none" cap="none" strike="noStrike">
                <a:solidFill>
                  <a:schemeClr val="lt1"/>
                </a:solidFill>
                <a:latin typeface="Arial"/>
                <a:ea typeface="Arial"/>
                <a:cs typeface="Arial"/>
                <a:sym typeface="Arial"/>
              </a:defRPr>
            </a:lvl2pPr>
            <a:lvl3pPr indent="-381000" lvl="2" marL="1371600" marR="0" rtl="0" algn="l">
              <a:lnSpc>
                <a:spcPct val="115000"/>
              </a:lnSpc>
              <a:spcBef>
                <a:spcPts val="0"/>
              </a:spcBef>
              <a:spcAft>
                <a:spcPts val="0"/>
              </a:spcAft>
              <a:buClr>
                <a:schemeClr val="accent5"/>
              </a:buClr>
              <a:buSzPts val="2400"/>
              <a:buFont typeface="Arial"/>
              <a:buChar char="∙"/>
              <a:defRPr b="0" i="0" sz="2400" u="none" cap="none" strike="noStrike">
                <a:solidFill>
                  <a:schemeClr val="lt1"/>
                </a:solidFill>
                <a:latin typeface="Arial"/>
                <a:ea typeface="Arial"/>
                <a:cs typeface="Arial"/>
                <a:sym typeface="Arial"/>
              </a:defRPr>
            </a:lvl3pPr>
            <a:lvl4pPr indent="-381000" lvl="3" marL="18288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81000" lvl="4" marL="22860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5pPr>
            <a:lvl6pPr indent="-381000" lvl="5" marL="27432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6pPr>
            <a:lvl7pPr indent="-381000" lvl="6" marL="32004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7pPr>
            <a:lvl8pPr indent="-381000" lvl="7" marL="36576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8pPr>
            <a:lvl9pPr indent="-381000" lvl="8" marL="41148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PaW4Y_B77hFvPkcPVX09B78jcbBKV2U_/view"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38.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1.gif"/><Relationship Id="rId4" Type="http://schemas.openxmlformats.org/officeDocument/2006/relationships/image" Target="../media/image40.png"/><Relationship Id="rId5" Type="http://schemas.openxmlformats.org/officeDocument/2006/relationships/image" Target="../media/image3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drive.google.com/file/d/1hn4ahdZYjw2ZES379ddzG9iuOVPBlQYG/view" TargetMode="Externa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www.bing.com/images/search?view=detailV2&amp;ccid=6BRHJsHu&amp;id=1C09DFAD1D42C09A41E39D907CEFB6C6AE3541F5&amp;thid=OIP.6BRHJsHu7pZ71l4viL48tAHaCW&amp;mediaurl=https%3a%2f%2fth.bing.com%2fth%2fid%2fRe8144726c1eeee967bd65e2f88be3cb4%3frik%3d9UE1rsa273yQnQ%26riu%3dhttp%253a%252f%252flablog.boxlight.com%252fhs-fs%252fhubfs%252fBlog%2b-%2bLA%2bImages%252fLluviaDeIdeas.jpg%26ehk%3dQyzxJADgACTtjUqKSe5DijbNcm%252bgEu2%252fLLgiY1nRDWE%253d%26risl%3d%26pid%3dImgRaw&amp;exph=380&amp;expw=1200&amp;q=lluvia+de+ideas&amp;simid=608015430459276109&amp;ck=0DADB1B70AD06D546AF91C1790CE385A&amp;selectedIndex=14&amp;FORM=IRPRST&amp;ajaxhist=0&amp;ajaxserp=0" TargetMode="External"/><Relationship Id="rId4" Type="http://schemas.openxmlformats.org/officeDocument/2006/relationships/hyperlink" Target="https://es.dhgate.com/product/301-400ml-creative-ceramic-mugs-color-changing/409163727.html" TargetMode="External"/><Relationship Id="rId5" Type="http://schemas.openxmlformats.org/officeDocument/2006/relationships/hyperlink" Target="https://www.bing.com/images/search?view=detailV2&amp;ccid=bHYhyVPG&amp;id=78EA0A46D5E2297579C55D5244512F7E2023CFE1&amp;thid=OIP.bHYhyVPGWh-XwvJ1qkk_cQHaD6&amp;mediaurl=https%3a%2f%2fblog.certifiedfirst.es%2fwp-content%2fuploads%2f2015%2f06%2fcambiar-color-agua-caliente2.jpg&amp;cdnurl=https%3a%2f%2fth.bing.com%2fth%2fid%2fR6c7621c953c65a1f97c2f275aa493f71%3frik%3d4c8jIH4vUURSXQ%26pid%3dImgRaw&amp;exph=1016&amp;expw=1920&amp;q=pintura+termocromatica&amp;simid=608047359245841640&amp;ck=AB7D430CACEB94A42B6A783F4F0BEFCF&amp;selectedIndex=22&amp;FORM=IRPRST&amp;ajaxhist=0&amp;ajaxserp=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102200" y="-154125"/>
            <a:ext cx="1846200" cy="1119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s-419">
                <a:latin typeface="Arial"/>
                <a:ea typeface="Arial"/>
                <a:cs typeface="Arial"/>
                <a:sym typeface="Arial"/>
              </a:rPr>
              <a:t>Pitch</a:t>
            </a:r>
            <a:endParaRPr>
              <a:latin typeface="Arial"/>
              <a:ea typeface="Arial"/>
              <a:cs typeface="Arial"/>
              <a:sym typeface="Arial"/>
            </a:endParaRPr>
          </a:p>
        </p:txBody>
      </p:sp>
      <p:pic>
        <p:nvPicPr>
          <p:cNvPr id="69" name="Google Shape;69;p14" title="WhatsApp Video 2021-06-04 at 1.15.37 AM.mp4">
            <a:hlinkClick r:id="rId3"/>
          </p:cNvPr>
          <p:cNvPicPr preferRelativeResize="0"/>
          <p:nvPr/>
        </p:nvPicPr>
        <p:blipFill>
          <a:blip r:embed="rId4">
            <a:alphaModFix/>
          </a:blip>
          <a:stretch>
            <a:fillRect/>
          </a:stretch>
        </p:blipFill>
        <p:spPr>
          <a:xfrm>
            <a:off x="842525" y="912675"/>
            <a:ext cx="7567225" cy="378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580550" y="21735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a:t>Ana la a</a:t>
            </a:r>
            <a:r>
              <a:rPr lang="es-419"/>
              <a:t>ma de casa</a:t>
            </a:r>
            <a:endParaRPr/>
          </a:p>
        </p:txBody>
      </p:sp>
      <p:sp>
        <p:nvSpPr>
          <p:cNvPr id="137" name="Google Shape;137;p23"/>
          <p:cNvSpPr txBox="1"/>
          <p:nvPr>
            <p:ph idx="1" type="body"/>
          </p:nvPr>
        </p:nvSpPr>
        <p:spPr>
          <a:xfrm>
            <a:off x="580550" y="1352550"/>
            <a:ext cx="50106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s-419"/>
              <a:t>Ella se ocupa de los </a:t>
            </a:r>
            <a:r>
              <a:rPr lang="es-419"/>
              <a:t>quehaceres</a:t>
            </a:r>
            <a:r>
              <a:rPr lang="es-419"/>
              <a:t> de la casa</a:t>
            </a:r>
            <a:endParaRPr/>
          </a:p>
          <a:p>
            <a:pPr indent="-381000" lvl="0" marL="457200" rtl="0" algn="l">
              <a:spcBef>
                <a:spcPts val="0"/>
              </a:spcBef>
              <a:spcAft>
                <a:spcPts val="0"/>
              </a:spcAft>
              <a:buSzPts val="2400"/>
              <a:buChar char="⬡"/>
            </a:pPr>
            <a:r>
              <a:rPr lang="es-419"/>
              <a:t>Cocina</a:t>
            </a:r>
            <a:r>
              <a:rPr lang="es-419"/>
              <a:t> 3 veces al dia para toda la familia</a:t>
            </a:r>
            <a:endParaRPr/>
          </a:p>
          <a:p>
            <a:pPr indent="-381000" lvl="0" marL="457200" rtl="0" algn="l">
              <a:spcBef>
                <a:spcPts val="0"/>
              </a:spcBef>
              <a:spcAft>
                <a:spcPts val="0"/>
              </a:spcAft>
              <a:buSzPts val="2400"/>
              <a:buChar char="⬡"/>
            </a:pPr>
            <a:r>
              <a:rPr lang="es-419"/>
              <a:t>N</a:t>
            </a:r>
            <a:r>
              <a:rPr lang="es-419"/>
              <a:t>ecesita</a:t>
            </a:r>
            <a:r>
              <a:rPr lang="es-419"/>
              <a:t> tener gas constantemente</a:t>
            </a:r>
            <a:endParaRPr/>
          </a:p>
        </p:txBody>
      </p:sp>
      <p:pic>
        <p:nvPicPr>
          <p:cNvPr id="138" name="Google Shape;138;p23"/>
          <p:cNvPicPr preferRelativeResize="0"/>
          <p:nvPr/>
        </p:nvPicPr>
        <p:blipFill rotWithShape="1">
          <a:blip r:embed="rId3">
            <a:alphaModFix/>
          </a:blip>
          <a:srcRect b="18402" l="44878" r="38544" t="30818"/>
          <a:stretch/>
        </p:blipFill>
        <p:spPr>
          <a:xfrm>
            <a:off x="5854625" y="602975"/>
            <a:ext cx="2482350" cy="4096824"/>
          </a:xfrm>
          <a:prstGeom prst="rect">
            <a:avLst/>
          </a:prstGeom>
          <a:noFill/>
          <a:ln>
            <a:noFill/>
          </a:ln>
        </p:spPr>
      </p:pic>
      <p:sp>
        <p:nvSpPr>
          <p:cNvPr id="139" name="Google Shape;139;p23"/>
          <p:cNvSpPr txBox="1"/>
          <p:nvPr/>
        </p:nvSpPr>
        <p:spPr>
          <a:xfrm>
            <a:off x="5516325" y="4514250"/>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900">
                <a:solidFill>
                  <a:srgbClr val="FFFFFF"/>
                </a:solidFill>
              </a:rPr>
              <a:t>Fuente:</a:t>
            </a:r>
            <a:r>
              <a:rPr lang="es-419" sz="900">
                <a:solidFill>
                  <a:srgbClr val="FFFFFF"/>
                </a:solidFill>
              </a:rPr>
              <a:t> Freepik.</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just">
              <a:spcBef>
                <a:spcPts val="0"/>
              </a:spcBef>
              <a:spcAft>
                <a:spcPts val="0"/>
              </a:spcAft>
              <a:buNone/>
            </a:pPr>
            <a:r>
              <a:rPr lang="es-419"/>
              <a:t>Juan el emprendedor</a:t>
            </a:r>
            <a:endParaRPr/>
          </a:p>
        </p:txBody>
      </p:sp>
      <p:sp>
        <p:nvSpPr>
          <p:cNvPr id="145" name="Google Shape;145;p24"/>
          <p:cNvSpPr txBox="1"/>
          <p:nvPr>
            <p:ph idx="1" type="body"/>
          </p:nvPr>
        </p:nvSpPr>
        <p:spPr>
          <a:xfrm>
            <a:off x="580550" y="1352550"/>
            <a:ext cx="51081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s-419"/>
              <a:t>Emprendimiento a </a:t>
            </a:r>
            <a:r>
              <a:rPr lang="es-419"/>
              <a:t>través</a:t>
            </a:r>
            <a:r>
              <a:rPr lang="es-419"/>
              <a:t> del GLP.</a:t>
            </a:r>
            <a:endParaRPr/>
          </a:p>
          <a:p>
            <a:pPr indent="-381000" lvl="0" marL="457200" rtl="0" algn="l">
              <a:spcBef>
                <a:spcPts val="0"/>
              </a:spcBef>
              <a:spcAft>
                <a:spcPts val="0"/>
              </a:spcAft>
              <a:buSzPts val="2400"/>
              <a:buChar char="⬡"/>
            </a:pPr>
            <a:r>
              <a:rPr lang="es-419"/>
              <a:t>Sabe que no tiene manera de saber exactamente a </a:t>
            </a:r>
            <a:r>
              <a:rPr lang="es-419"/>
              <a:t>dónde</a:t>
            </a:r>
            <a:r>
              <a:rPr lang="es-419"/>
              <a:t> va su cilindro o cómo terminará.</a:t>
            </a:r>
            <a:endParaRPr/>
          </a:p>
          <a:p>
            <a:pPr indent="-381000" lvl="0" marL="457200" rtl="0" algn="l">
              <a:spcBef>
                <a:spcPts val="0"/>
              </a:spcBef>
              <a:spcAft>
                <a:spcPts val="0"/>
              </a:spcAft>
              <a:buSzPts val="2400"/>
              <a:buChar char="⬡"/>
            </a:pPr>
            <a:r>
              <a:rPr lang="es-419"/>
              <a:t>La </a:t>
            </a:r>
            <a:r>
              <a:rPr lang="es-419"/>
              <a:t>logística</a:t>
            </a:r>
            <a:r>
              <a:rPr lang="es-419"/>
              <a:t> por campaneo le es costoso e </a:t>
            </a:r>
            <a:r>
              <a:rPr lang="es-419"/>
              <a:t>ineficaz.</a:t>
            </a:r>
            <a:endParaRPr/>
          </a:p>
        </p:txBody>
      </p:sp>
      <p:pic>
        <p:nvPicPr>
          <p:cNvPr id="146" name="Google Shape;146;p24"/>
          <p:cNvPicPr preferRelativeResize="0"/>
          <p:nvPr/>
        </p:nvPicPr>
        <p:blipFill>
          <a:blip r:embed="rId3">
            <a:alphaModFix/>
          </a:blip>
          <a:stretch>
            <a:fillRect/>
          </a:stretch>
        </p:blipFill>
        <p:spPr>
          <a:xfrm>
            <a:off x="5967850" y="915650"/>
            <a:ext cx="2756378" cy="3598600"/>
          </a:xfrm>
          <a:prstGeom prst="rect">
            <a:avLst/>
          </a:prstGeom>
          <a:noFill/>
          <a:ln>
            <a:noFill/>
          </a:ln>
        </p:spPr>
      </p:pic>
      <p:sp>
        <p:nvSpPr>
          <p:cNvPr id="147" name="Google Shape;147;p24"/>
          <p:cNvSpPr txBox="1"/>
          <p:nvPr/>
        </p:nvSpPr>
        <p:spPr>
          <a:xfrm>
            <a:off x="5688650" y="4110275"/>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900">
                <a:solidFill>
                  <a:srgbClr val="FFFFFF"/>
                </a:solidFill>
              </a:rPr>
              <a:t>Fuente:</a:t>
            </a:r>
            <a:r>
              <a:rPr lang="es-419" sz="900">
                <a:solidFill>
                  <a:srgbClr val="FFFFFF"/>
                </a:solidFill>
              </a:rPr>
              <a:t> Dibujos.net</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ctrTitle"/>
          </p:nvPr>
        </p:nvSpPr>
        <p:spPr>
          <a:xfrm>
            <a:off x="671258" y="1114750"/>
            <a:ext cx="7801500" cy="1730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latin typeface="Arial"/>
                <a:ea typeface="Arial"/>
                <a:cs typeface="Arial"/>
                <a:sym typeface="Arial"/>
              </a:rPr>
              <a:t>Requerimientos del sistema</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6"/>
          <p:cNvPicPr preferRelativeResize="0"/>
          <p:nvPr/>
        </p:nvPicPr>
        <p:blipFill>
          <a:blip r:embed="rId3">
            <a:alphaModFix/>
          </a:blip>
          <a:stretch>
            <a:fillRect/>
          </a:stretch>
        </p:blipFill>
        <p:spPr>
          <a:xfrm>
            <a:off x="478825" y="377825"/>
            <a:ext cx="8186350" cy="4108350"/>
          </a:xfrm>
          <a:prstGeom prst="rect">
            <a:avLst/>
          </a:prstGeom>
          <a:noFill/>
          <a:ln>
            <a:noFill/>
          </a:ln>
        </p:spPr>
      </p:pic>
      <p:sp>
        <p:nvSpPr>
          <p:cNvPr id="158" name="Google Shape;158;p26"/>
          <p:cNvSpPr txBox="1"/>
          <p:nvPr/>
        </p:nvSpPr>
        <p:spPr>
          <a:xfrm>
            <a:off x="478825" y="4486175"/>
            <a:ext cx="240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FFFFFF"/>
                </a:solidFill>
                <a:latin typeface="Roboto"/>
                <a:ea typeface="Roboto"/>
                <a:cs typeface="Roboto"/>
                <a:sym typeface="Roboto"/>
              </a:rPr>
              <a:t>Fuente: Elaboración propia.</a:t>
            </a:r>
            <a:endParaRPr sz="9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ctrTitle"/>
          </p:nvPr>
        </p:nvSpPr>
        <p:spPr>
          <a:xfrm>
            <a:off x="671258" y="990800"/>
            <a:ext cx="7801500" cy="1730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Proceso de diseño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580550" y="40525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a:latin typeface="Arial"/>
                <a:ea typeface="Arial"/>
                <a:cs typeface="Arial"/>
                <a:sym typeface="Arial"/>
              </a:rPr>
              <a:t>Ideación</a:t>
            </a:r>
            <a:endParaRPr>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3609551" y="169769"/>
            <a:ext cx="2490475" cy="1487375"/>
          </a:xfrm>
          <a:prstGeom prst="rect">
            <a:avLst/>
          </a:prstGeom>
          <a:noFill/>
          <a:ln cap="flat" cmpd="sng" w="9525">
            <a:solidFill>
              <a:srgbClr val="000000"/>
            </a:solidFill>
            <a:prstDash val="solid"/>
            <a:round/>
            <a:headEnd len="sm" w="sm" type="none"/>
            <a:tailEnd len="sm" w="sm" type="none"/>
          </a:ln>
        </p:spPr>
      </p:pic>
      <p:sp>
        <p:nvSpPr>
          <p:cNvPr id="170" name="Google Shape;170;p28"/>
          <p:cNvSpPr txBox="1"/>
          <p:nvPr/>
        </p:nvSpPr>
        <p:spPr>
          <a:xfrm>
            <a:off x="731250" y="2577950"/>
            <a:ext cx="239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solidFill>
                  <a:schemeClr val="lt1"/>
                </a:solidFill>
              </a:rPr>
              <a:t>Métodos de peso</a:t>
            </a:r>
            <a:endParaRPr sz="1800">
              <a:solidFill>
                <a:schemeClr val="lt1"/>
              </a:solidFill>
            </a:endParaRPr>
          </a:p>
        </p:txBody>
      </p:sp>
      <p:sp>
        <p:nvSpPr>
          <p:cNvPr id="171" name="Google Shape;171;p28"/>
          <p:cNvSpPr txBox="1"/>
          <p:nvPr/>
        </p:nvSpPr>
        <p:spPr>
          <a:xfrm>
            <a:off x="3530363" y="2439350"/>
            <a:ext cx="2391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solidFill>
                  <a:schemeClr val="lt1"/>
                </a:solidFill>
              </a:rPr>
              <a:t>Métodos</a:t>
            </a:r>
            <a:r>
              <a:rPr lang="es-419" sz="1800">
                <a:solidFill>
                  <a:schemeClr val="lt1"/>
                </a:solidFill>
              </a:rPr>
              <a:t> por escaneo del cilindro</a:t>
            </a:r>
            <a:endParaRPr sz="1800">
              <a:solidFill>
                <a:schemeClr val="lt1"/>
              </a:solidFill>
            </a:endParaRPr>
          </a:p>
        </p:txBody>
      </p:sp>
      <p:sp>
        <p:nvSpPr>
          <p:cNvPr id="172" name="Google Shape;172;p28"/>
          <p:cNvSpPr txBox="1"/>
          <p:nvPr/>
        </p:nvSpPr>
        <p:spPr>
          <a:xfrm>
            <a:off x="6447888" y="2202300"/>
            <a:ext cx="2391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solidFill>
                  <a:schemeClr val="lt1"/>
                </a:solidFill>
              </a:rPr>
              <a:t>Pintura </a:t>
            </a:r>
            <a:r>
              <a:rPr lang="es-419" sz="1800">
                <a:solidFill>
                  <a:schemeClr val="lt1"/>
                </a:solidFill>
              </a:rPr>
              <a:t>termocromática</a:t>
            </a:r>
            <a:endParaRPr sz="1800">
              <a:solidFill>
                <a:schemeClr val="lt1"/>
              </a:solidFill>
            </a:endParaRPr>
          </a:p>
        </p:txBody>
      </p:sp>
      <p:cxnSp>
        <p:nvCxnSpPr>
          <p:cNvPr id="173" name="Google Shape;173;p28"/>
          <p:cNvCxnSpPr/>
          <p:nvPr/>
        </p:nvCxnSpPr>
        <p:spPr>
          <a:xfrm>
            <a:off x="4775588" y="1792250"/>
            <a:ext cx="0" cy="644400"/>
          </a:xfrm>
          <a:prstGeom prst="straightConnector1">
            <a:avLst/>
          </a:prstGeom>
          <a:noFill/>
          <a:ln cap="flat" cmpd="sng" w="28575">
            <a:solidFill>
              <a:schemeClr val="lt1"/>
            </a:solidFill>
            <a:prstDash val="solid"/>
            <a:round/>
            <a:headEnd len="med" w="med" type="none"/>
            <a:tailEnd len="med" w="med" type="triangle"/>
          </a:ln>
        </p:spPr>
      </p:cxnSp>
      <p:cxnSp>
        <p:nvCxnSpPr>
          <p:cNvPr id="174" name="Google Shape;174;p28"/>
          <p:cNvCxnSpPr>
            <a:endCxn id="172" idx="1"/>
          </p:cNvCxnSpPr>
          <p:nvPr/>
        </p:nvCxnSpPr>
        <p:spPr>
          <a:xfrm>
            <a:off x="5143488" y="1820550"/>
            <a:ext cx="1304400" cy="751200"/>
          </a:xfrm>
          <a:prstGeom prst="straightConnector1">
            <a:avLst/>
          </a:prstGeom>
          <a:noFill/>
          <a:ln cap="flat" cmpd="sng" w="28575">
            <a:solidFill>
              <a:schemeClr val="lt1"/>
            </a:solidFill>
            <a:prstDash val="solid"/>
            <a:round/>
            <a:headEnd len="med" w="med" type="none"/>
            <a:tailEnd len="med" w="med" type="triangle"/>
          </a:ln>
        </p:spPr>
      </p:cxnSp>
      <p:cxnSp>
        <p:nvCxnSpPr>
          <p:cNvPr id="175" name="Google Shape;175;p28"/>
          <p:cNvCxnSpPr/>
          <p:nvPr/>
        </p:nvCxnSpPr>
        <p:spPr>
          <a:xfrm flipH="1">
            <a:off x="2491300" y="1801500"/>
            <a:ext cx="1995300" cy="764100"/>
          </a:xfrm>
          <a:prstGeom prst="straightConnector1">
            <a:avLst/>
          </a:prstGeom>
          <a:noFill/>
          <a:ln cap="flat" cmpd="sng" w="28575">
            <a:solidFill>
              <a:schemeClr val="lt1"/>
            </a:solidFill>
            <a:prstDash val="solid"/>
            <a:round/>
            <a:headEnd len="med" w="med" type="none"/>
            <a:tailEnd len="med" w="med" type="triangle"/>
          </a:ln>
        </p:spPr>
      </p:cxnSp>
      <p:pic>
        <p:nvPicPr>
          <p:cNvPr id="176" name="Google Shape;176;p28"/>
          <p:cNvPicPr preferRelativeResize="0"/>
          <p:nvPr/>
        </p:nvPicPr>
        <p:blipFill>
          <a:blip r:embed="rId4">
            <a:alphaModFix/>
          </a:blip>
          <a:stretch>
            <a:fillRect/>
          </a:stretch>
        </p:blipFill>
        <p:spPr>
          <a:xfrm>
            <a:off x="580550" y="3071875"/>
            <a:ext cx="2526755" cy="1799050"/>
          </a:xfrm>
          <a:prstGeom prst="rect">
            <a:avLst/>
          </a:prstGeom>
          <a:noFill/>
          <a:ln>
            <a:noFill/>
          </a:ln>
        </p:spPr>
      </p:pic>
      <p:pic>
        <p:nvPicPr>
          <p:cNvPr id="177" name="Google Shape;177;p28"/>
          <p:cNvPicPr preferRelativeResize="0"/>
          <p:nvPr/>
        </p:nvPicPr>
        <p:blipFill>
          <a:blip r:embed="rId5">
            <a:alphaModFix/>
          </a:blip>
          <a:stretch>
            <a:fillRect/>
          </a:stretch>
        </p:blipFill>
        <p:spPr>
          <a:xfrm>
            <a:off x="3831113" y="3178250"/>
            <a:ext cx="1789776" cy="1789776"/>
          </a:xfrm>
          <a:prstGeom prst="rect">
            <a:avLst/>
          </a:prstGeom>
          <a:noFill/>
          <a:ln>
            <a:noFill/>
          </a:ln>
        </p:spPr>
      </p:pic>
      <p:pic>
        <p:nvPicPr>
          <p:cNvPr id="178" name="Google Shape;178;p28"/>
          <p:cNvPicPr preferRelativeResize="0"/>
          <p:nvPr/>
        </p:nvPicPr>
        <p:blipFill>
          <a:blip r:embed="rId6">
            <a:alphaModFix/>
          </a:blip>
          <a:stretch>
            <a:fillRect/>
          </a:stretch>
        </p:blipFill>
        <p:spPr>
          <a:xfrm>
            <a:off x="5866788" y="3039650"/>
            <a:ext cx="3144776" cy="1789775"/>
          </a:xfrm>
          <a:prstGeom prst="rect">
            <a:avLst/>
          </a:prstGeom>
          <a:noFill/>
          <a:ln cap="flat" cmpd="sng" w="9525">
            <a:solidFill>
              <a:srgbClr val="000000"/>
            </a:solidFill>
            <a:prstDash val="solid"/>
            <a:round/>
            <a:headEnd len="sm" w="sm" type="none"/>
            <a:tailEnd len="sm" w="sm" type="none"/>
          </a:ln>
        </p:spPr>
      </p:pic>
      <p:sp>
        <p:nvSpPr>
          <p:cNvPr id="179" name="Google Shape;179;p28"/>
          <p:cNvSpPr txBox="1"/>
          <p:nvPr/>
        </p:nvSpPr>
        <p:spPr>
          <a:xfrm>
            <a:off x="6144838" y="4829425"/>
            <a:ext cx="2588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700"/>
              <a:t>Fuente en referencia 2</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481400" y="269075"/>
            <a:ext cx="5814900" cy="58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sz="3100">
                <a:latin typeface="Arial"/>
                <a:ea typeface="Arial"/>
                <a:cs typeface="Arial"/>
                <a:sym typeface="Arial"/>
              </a:rPr>
              <a:t>Proceso de prototipado</a:t>
            </a:r>
            <a:endParaRPr sz="3100">
              <a:latin typeface="Arial"/>
              <a:ea typeface="Arial"/>
              <a:cs typeface="Arial"/>
              <a:sym typeface="Arial"/>
            </a:endParaRPr>
          </a:p>
        </p:txBody>
      </p:sp>
      <p:sp>
        <p:nvSpPr>
          <p:cNvPr id="185" name="Google Shape;185;p29"/>
          <p:cNvSpPr txBox="1"/>
          <p:nvPr>
            <p:ph idx="1" type="body"/>
          </p:nvPr>
        </p:nvSpPr>
        <p:spPr>
          <a:xfrm>
            <a:off x="3208400" y="999200"/>
            <a:ext cx="2900700" cy="583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Medición por peso</a:t>
            </a:r>
            <a:endParaRPr/>
          </a:p>
        </p:txBody>
      </p:sp>
      <p:pic>
        <p:nvPicPr>
          <p:cNvPr id="186" name="Google Shape;186;p29"/>
          <p:cNvPicPr preferRelativeResize="0"/>
          <p:nvPr/>
        </p:nvPicPr>
        <p:blipFill>
          <a:blip r:embed="rId3">
            <a:alphaModFix/>
          </a:blip>
          <a:stretch>
            <a:fillRect/>
          </a:stretch>
        </p:blipFill>
        <p:spPr>
          <a:xfrm>
            <a:off x="778988" y="2110913"/>
            <a:ext cx="3445525" cy="2646075"/>
          </a:xfrm>
          <a:prstGeom prst="rect">
            <a:avLst/>
          </a:prstGeom>
          <a:noFill/>
          <a:ln>
            <a:noFill/>
          </a:ln>
        </p:spPr>
      </p:pic>
      <p:sp>
        <p:nvSpPr>
          <p:cNvPr id="187" name="Google Shape;187;p29"/>
          <p:cNvSpPr txBox="1"/>
          <p:nvPr>
            <p:ph idx="1" type="body"/>
          </p:nvPr>
        </p:nvSpPr>
        <p:spPr>
          <a:xfrm>
            <a:off x="5790450" y="1729323"/>
            <a:ext cx="2266500" cy="381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sz="1800"/>
              <a:t>S</a:t>
            </a:r>
            <a:r>
              <a:rPr lang="es-419" sz="1800"/>
              <a:t>egundo prototipo</a:t>
            </a:r>
            <a:endParaRPr sz="1800"/>
          </a:p>
        </p:txBody>
      </p:sp>
      <p:sp>
        <p:nvSpPr>
          <p:cNvPr id="188" name="Google Shape;188;p29"/>
          <p:cNvSpPr txBox="1"/>
          <p:nvPr>
            <p:ph idx="1" type="body"/>
          </p:nvPr>
        </p:nvSpPr>
        <p:spPr>
          <a:xfrm>
            <a:off x="1134950" y="1729313"/>
            <a:ext cx="2733600" cy="3816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s-419" sz="1800"/>
              <a:t>Primer prototipo</a:t>
            </a:r>
            <a:endParaRPr sz="1800"/>
          </a:p>
        </p:txBody>
      </p:sp>
      <p:pic>
        <p:nvPicPr>
          <p:cNvPr id="189" name="Google Shape;189;p29"/>
          <p:cNvPicPr preferRelativeResize="0"/>
          <p:nvPr/>
        </p:nvPicPr>
        <p:blipFill>
          <a:blip r:embed="rId4">
            <a:alphaModFix/>
          </a:blip>
          <a:stretch>
            <a:fillRect/>
          </a:stretch>
        </p:blipFill>
        <p:spPr>
          <a:xfrm>
            <a:off x="5017055" y="2110925"/>
            <a:ext cx="3659120" cy="2646050"/>
          </a:xfrm>
          <a:prstGeom prst="rect">
            <a:avLst/>
          </a:prstGeom>
          <a:noFill/>
          <a:ln>
            <a:noFill/>
          </a:ln>
        </p:spPr>
      </p:pic>
      <p:sp>
        <p:nvSpPr>
          <p:cNvPr id="190" name="Google Shape;190;p29"/>
          <p:cNvSpPr txBox="1"/>
          <p:nvPr/>
        </p:nvSpPr>
        <p:spPr>
          <a:xfrm>
            <a:off x="779000" y="4756975"/>
            <a:ext cx="240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FFFFFF"/>
                </a:solidFill>
                <a:latin typeface="Roboto"/>
                <a:ea typeface="Roboto"/>
                <a:cs typeface="Roboto"/>
                <a:sym typeface="Roboto"/>
              </a:rPr>
              <a:t>Fuente: Elaboración propia.</a:t>
            </a:r>
            <a:endParaRPr sz="900">
              <a:solidFill>
                <a:srgbClr val="FFFFFF"/>
              </a:solidFill>
              <a:latin typeface="Roboto"/>
              <a:ea typeface="Roboto"/>
              <a:cs typeface="Roboto"/>
              <a:sym typeface="Roboto"/>
            </a:endParaRPr>
          </a:p>
        </p:txBody>
      </p:sp>
      <p:sp>
        <p:nvSpPr>
          <p:cNvPr id="191" name="Google Shape;191;p29"/>
          <p:cNvSpPr txBox="1"/>
          <p:nvPr/>
        </p:nvSpPr>
        <p:spPr>
          <a:xfrm>
            <a:off x="5017050" y="4756975"/>
            <a:ext cx="240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FFFFFF"/>
                </a:solidFill>
                <a:latin typeface="Roboto"/>
                <a:ea typeface="Roboto"/>
                <a:cs typeface="Roboto"/>
                <a:sym typeface="Roboto"/>
              </a:rPr>
              <a:t>Fuente: Elaboración propia.</a:t>
            </a:r>
            <a:endParaRPr sz="900">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idx="1" type="body"/>
          </p:nvPr>
        </p:nvSpPr>
        <p:spPr>
          <a:xfrm>
            <a:off x="3044675" y="865100"/>
            <a:ext cx="3933000" cy="507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Medición por ultrasonido</a:t>
            </a:r>
            <a:endParaRPr/>
          </a:p>
        </p:txBody>
      </p:sp>
      <p:pic>
        <p:nvPicPr>
          <p:cNvPr id="197" name="Google Shape;197;p30"/>
          <p:cNvPicPr preferRelativeResize="0"/>
          <p:nvPr/>
        </p:nvPicPr>
        <p:blipFill>
          <a:blip r:embed="rId3">
            <a:alphaModFix/>
          </a:blip>
          <a:stretch>
            <a:fillRect/>
          </a:stretch>
        </p:blipFill>
        <p:spPr>
          <a:xfrm>
            <a:off x="190850" y="1989225"/>
            <a:ext cx="4471974" cy="2399414"/>
          </a:xfrm>
          <a:prstGeom prst="rect">
            <a:avLst/>
          </a:prstGeom>
          <a:noFill/>
          <a:ln>
            <a:noFill/>
          </a:ln>
        </p:spPr>
      </p:pic>
      <p:pic>
        <p:nvPicPr>
          <p:cNvPr id="198" name="Google Shape;198;p30"/>
          <p:cNvPicPr preferRelativeResize="0"/>
          <p:nvPr/>
        </p:nvPicPr>
        <p:blipFill>
          <a:blip r:embed="rId4">
            <a:alphaModFix/>
          </a:blip>
          <a:stretch>
            <a:fillRect/>
          </a:stretch>
        </p:blipFill>
        <p:spPr>
          <a:xfrm>
            <a:off x="4955350" y="1937650"/>
            <a:ext cx="3997800" cy="2611375"/>
          </a:xfrm>
          <a:prstGeom prst="rect">
            <a:avLst/>
          </a:prstGeom>
          <a:noFill/>
          <a:ln>
            <a:noFill/>
          </a:ln>
        </p:spPr>
      </p:pic>
      <p:sp>
        <p:nvSpPr>
          <p:cNvPr id="199" name="Google Shape;199;p30"/>
          <p:cNvSpPr txBox="1"/>
          <p:nvPr/>
        </p:nvSpPr>
        <p:spPr>
          <a:xfrm>
            <a:off x="938550" y="1425925"/>
            <a:ext cx="3129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rPr>
              <a:t>Simulación de </a:t>
            </a:r>
            <a:r>
              <a:rPr lang="es-419" sz="1800">
                <a:solidFill>
                  <a:schemeClr val="lt1"/>
                </a:solidFill>
              </a:rPr>
              <a:t>ultrasonido  </a:t>
            </a:r>
            <a:r>
              <a:rPr lang="es-419">
                <a:solidFill>
                  <a:schemeClr val="lt1"/>
                </a:solidFill>
              </a:rPr>
              <a:t>                                                                                                                                                                                                                                                                                                                                                                                                                                                                                           </a:t>
            </a:r>
            <a:endParaRPr>
              <a:solidFill>
                <a:schemeClr val="lt1"/>
              </a:solidFill>
            </a:endParaRPr>
          </a:p>
        </p:txBody>
      </p:sp>
      <p:sp>
        <p:nvSpPr>
          <p:cNvPr id="200" name="Google Shape;200;p30"/>
          <p:cNvSpPr txBox="1"/>
          <p:nvPr/>
        </p:nvSpPr>
        <p:spPr>
          <a:xfrm>
            <a:off x="5248450" y="1425925"/>
            <a:ext cx="3411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rPr>
              <a:t>Montaje</a:t>
            </a:r>
            <a:r>
              <a:rPr lang="es-419" sz="1800">
                <a:solidFill>
                  <a:schemeClr val="lt1"/>
                </a:solidFill>
              </a:rPr>
              <a:t> del circuito </a:t>
            </a:r>
            <a:r>
              <a:rPr lang="es-419" sz="1800">
                <a:solidFill>
                  <a:schemeClr val="lt1"/>
                </a:solidFill>
              </a:rPr>
              <a:t>ultrasónico</a:t>
            </a:r>
            <a:endParaRPr sz="1800">
              <a:solidFill>
                <a:schemeClr val="lt1"/>
              </a:solidFill>
            </a:endParaRPr>
          </a:p>
        </p:txBody>
      </p:sp>
      <p:sp>
        <p:nvSpPr>
          <p:cNvPr id="201" name="Google Shape;201;p30"/>
          <p:cNvSpPr txBox="1"/>
          <p:nvPr/>
        </p:nvSpPr>
        <p:spPr>
          <a:xfrm>
            <a:off x="190850" y="4388650"/>
            <a:ext cx="240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FFFFFF"/>
                </a:solidFill>
                <a:latin typeface="Roboto"/>
                <a:ea typeface="Roboto"/>
                <a:cs typeface="Roboto"/>
                <a:sym typeface="Roboto"/>
              </a:rPr>
              <a:t>Fuente: Elaboración propia.</a:t>
            </a:r>
            <a:endParaRPr sz="900">
              <a:solidFill>
                <a:srgbClr val="FFFFFF"/>
              </a:solidFill>
              <a:latin typeface="Roboto"/>
              <a:ea typeface="Roboto"/>
              <a:cs typeface="Roboto"/>
              <a:sym typeface="Roboto"/>
            </a:endParaRPr>
          </a:p>
        </p:txBody>
      </p:sp>
      <p:sp>
        <p:nvSpPr>
          <p:cNvPr id="202" name="Google Shape;202;p30"/>
          <p:cNvSpPr txBox="1"/>
          <p:nvPr/>
        </p:nvSpPr>
        <p:spPr>
          <a:xfrm>
            <a:off x="4955350" y="4549025"/>
            <a:ext cx="240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FFFFFF"/>
                </a:solidFill>
                <a:latin typeface="Roboto"/>
                <a:ea typeface="Roboto"/>
                <a:cs typeface="Roboto"/>
                <a:sym typeface="Roboto"/>
              </a:rPr>
              <a:t>Fuente: Elaboración propia.</a:t>
            </a:r>
            <a:endParaRPr sz="900">
              <a:solidFill>
                <a:srgbClr val="FFFF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idx="1" type="body"/>
          </p:nvPr>
        </p:nvSpPr>
        <p:spPr>
          <a:xfrm>
            <a:off x="639000" y="394000"/>
            <a:ext cx="4905900" cy="857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a:t>Pintura termocromática</a:t>
            </a:r>
            <a:endParaRPr/>
          </a:p>
        </p:txBody>
      </p:sp>
      <p:pic>
        <p:nvPicPr>
          <p:cNvPr id="208" name="Google Shape;208;p31"/>
          <p:cNvPicPr preferRelativeResize="0"/>
          <p:nvPr/>
        </p:nvPicPr>
        <p:blipFill rotWithShape="1">
          <a:blip r:embed="rId3">
            <a:alphaModFix/>
          </a:blip>
          <a:srcRect b="19171" l="35215" r="32226" t="17700"/>
          <a:stretch/>
        </p:blipFill>
        <p:spPr>
          <a:xfrm>
            <a:off x="217625" y="1406975"/>
            <a:ext cx="2629075" cy="2870511"/>
          </a:xfrm>
          <a:prstGeom prst="rect">
            <a:avLst/>
          </a:prstGeom>
          <a:noFill/>
          <a:ln cap="flat" cmpd="sng" w="9525">
            <a:solidFill>
              <a:srgbClr val="000000"/>
            </a:solidFill>
            <a:prstDash val="solid"/>
            <a:round/>
            <a:headEnd len="sm" w="sm" type="none"/>
            <a:tailEnd len="sm" w="sm" type="none"/>
          </a:ln>
        </p:spPr>
      </p:pic>
      <p:sp>
        <p:nvSpPr>
          <p:cNvPr id="209" name="Google Shape;209;p31"/>
          <p:cNvSpPr txBox="1"/>
          <p:nvPr/>
        </p:nvSpPr>
        <p:spPr>
          <a:xfrm>
            <a:off x="2846700" y="1717500"/>
            <a:ext cx="34506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Char char="❖"/>
            </a:pPr>
            <a:r>
              <a:rPr lang="es-419" sz="1800">
                <a:solidFill>
                  <a:schemeClr val="lt1"/>
                </a:solidFill>
              </a:rPr>
              <a:t>Sencillez</a:t>
            </a:r>
            <a:r>
              <a:rPr lang="es-419" sz="1800">
                <a:solidFill>
                  <a:schemeClr val="lt1"/>
                </a:solidFill>
              </a:rPr>
              <a:t> y simplicidad.</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s-419" sz="1800">
                <a:solidFill>
                  <a:schemeClr val="lt1"/>
                </a:solidFill>
              </a:rPr>
              <a:t>Dificultad en el envío de datos a la compañía</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s-419" sz="1800">
                <a:solidFill>
                  <a:schemeClr val="lt1"/>
                </a:solidFill>
              </a:rPr>
              <a:t>Interferencia con los climas</a:t>
            </a:r>
            <a:endParaRPr sz="1800">
              <a:solidFill>
                <a:schemeClr val="lt1"/>
              </a:solidFill>
            </a:endParaRPr>
          </a:p>
        </p:txBody>
      </p:sp>
      <p:pic>
        <p:nvPicPr>
          <p:cNvPr id="210" name="Google Shape;210;p31"/>
          <p:cNvPicPr preferRelativeResize="0"/>
          <p:nvPr/>
        </p:nvPicPr>
        <p:blipFill>
          <a:blip r:embed="rId4">
            <a:alphaModFix/>
          </a:blip>
          <a:stretch>
            <a:fillRect/>
          </a:stretch>
        </p:blipFill>
        <p:spPr>
          <a:xfrm>
            <a:off x="5320425" y="5600375"/>
            <a:ext cx="3049675" cy="1613799"/>
          </a:xfrm>
          <a:prstGeom prst="rect">
            <a:avLst/>
          </a:prstGeom>
          <a:noFill/>
          <a:ln>
            <a:noFill/>
          </a:ln>
        </p:spPr>
      </p:pic>
      <p:pic>
        <p:nvPicPr>
          <p:cNvPr id="211" name="Google Shape;211;p31"/>
          <p:cNvPicPr preferRelativeResize="0"/>
          <p:nvPr/>
        </p:nvPicPr>
        <p:blipFill rotWithShape="1">
          <a:blip r:embed="rId5">
            <a:alphaModFix/>
          </a:blip>
          <a:srcRect b="23436" l="0" r="0" t="0"/>
          <a:stretch/>
        </p:blipFill>
        <p:spPr>
          <a:xfrm>
            <a:off x="6403053" y="1142000"/>
            <a:ext cx="2169475" cy="30200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ctrTitle"/>
          </p:nvPr>
        </p:nvSpPr>
        <p:spPr>
          <a:xfrm>
            <a:off x="671258" y="990800"/>
            <a:ext cx="7801500" cy="1730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Resultados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ctrTitle"/>
          </p:nvPr>
        </p:nvSpPr>
        <p:spPr>
          <a:xfrm>
            <a:off x="449175" y="257700"/>
            <a:ext cx="6577200" cy="217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s-419" sz="4800">
                <a:latin typeface="Arial"/>
                <a:ea typeface="Arial"/>
                <a:cs typeface="Arial"/>
                <a:sym typeface="Arial"/>
              </a:rPr>
              <a:t>PIP Introductorio: Grupo Norgas-Colgas</a:t>
            </a:r>
            <a:endParaRPr sz="4800">
              <a:latin typeface="Arial"/>
              <a:ea typeface="Arial"/>
              <a:cs typeface="Arial"/>
              <a:sym typeface="Arial"/>
            </a:endParaRPr>
          </a:p>
        </p:txBody>
      </p:sp>
      <p:sp>
        <p:nvSpPr>
          <p:cNvPr id="75" name="Google Shape;75;p15"/>
          <p:cNvSpPr txBox="1"/>
          <p:nvPr/>
        </p:nvSpPr>
        <p:spPr>
          <a:xfrm>
            <a:off x="914725" y="2900275"/>
            <a:ext cx="333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rPr>
              <a:t>Edwin Andrés Calvo Rincón</a:t>
            </a:r>
            <a:endParaRPr sz="1800">
              <a:solidFill>
                <a:schemeClr val="lt1"/>
              </a:solidFill>
            </a:endParaRPr>
          </a:p>
          <a:p>
            <a:pPr indent="0" lvl="0" marL="0" rtl="0" algn="ctr">
              <a:spcBef>
                <a:spcPts val="0"/>
              </a:spcBef>
              <a:spcAft>
                <a:spcPts val="0"/>
              </a:spcAft>
              <a:buNone/>
            </a:pPr>
            <a:r>
              <a:rPr lang="es-419" sz="1800">
                <a:solidFill>
                  <a:schemeClr val="lt1"/>
                </a:solidFill>
              </a:rPr>
              <a:t>Juan José Restrepo Rosero</a:t>
            </a:r>
            <a:endParaRPr sz="1800">
              <a:solidFill>
                <a:schemeClr val="lt1"/>
              </a:solidFill>
            </a:endParaRPr>
          </a:p>
          <a:p>
            <a:pPr indent="0" lvl="0" marL="0" rtl="0" algn="ctr">
              <a:spcBef>
                <a:spcPts val="0"/>
              </a:spcBef>
              <a:spcAft>
                <a:spcPts val="0"/>
              </a:spcAft>
              <a:buNone/>
            </a:pPr>
            <a:r>
              <a:rPr lang="es-419" sz="1800">
                <a:solidFill>
                  <a:schemeClr val="lt1"/>
                </a:solidFill>
              </a:rPr>
              <a:t>Santiago Hurtado Bustos</a:t>
            </a:r>
            <a:endParaRPr sz="1800">
              <a:solidFill>
                <a:schemeClr val="lt1"/>
              </a:solidFill>
            </a:endParaRPr>
          </a:p>
          <a:p>
            <a:pPr indent="0" lvl="0" marL="0" rtl="0" algn="ctr">
              <a:spcBef>
                <a:spcPts val="0"/>
              </a:spcBef>
              <a:spcAft>
                <a:spcPts val="0"/>
              </a:spcAft>
              <a:buNone/>
            </a:pPr>
            <a:r>
              <a:rPr lang="es-419" sz="1800">
                <a:solidFill>
                  <a:schemeClr val="lt1"/>
                </a:solidFill>
              </a:rPr>
              <a:t>Jennifer Lopez Grajales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455150" y="542100"/>
            <a:ext cx="3225900" cy="66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a:latin typeface="Arial"/>
                <a:ea typeface="Arial"/>
                <a:cs typeface="Arial"/>
                <a:sym typeface="Arial"/>
              </a:rPr>
              <a:t>Prototipo final</a:t>
            </a:r>
            <a:endParaRPr>
              <a:latin typeface="Arial"/>
              <a:ea typeface="Arial"/>
              <a:cs typeface="Arial"/>
              <a:sym typeface="Arial"/>
            </a:endParaRPr>
          </a:p>
        </p:txBody>
      </p:sp>
      <p:pic>
        <p:nvPicPr>
          <p:cNvPr id="222" name="Google Shape;222;p33"/>
          <p:cNvPicPr preferRelativeResize="0"/>
          <p:nvPr/>
        </p:nvPicPr>
        <p:blipFill>
          <a:blip r:embed="rId3">
            <a:alphaModFix/>
          </a:blip>
          <a:stretch>
            <a:fillRect/>
          </a:stretch>
        </p:blipFill>
        <p:spPr>
          <a:xfrm>
            <a:off x="3895775" y="263825"/>
            <a:ext cx="4445500" cy="1223450"/>
          </a:xfrm>
          <a:prstGeom prst="rect">
            <a:avLst/>
          </a:prstGeom>
          <a:noFill/>
          <a:ln>
            <a:noFill/>
          </a:ln>
        </p:spPr>
      </p:pic>
      <p:sp>
        <p:nvSpPr>
          <p:cNvPr id="223" name="Google Shape;223;p33"/>
          <p:cNvSpPr txBox="1"/>
          <p:nvPr/>
        </p:nvSpPr>
        <p:spPr>
          <a:xfrm>
            <a:off x="4188625" y="1555400"/>
            <a:ext cx="4016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solidFill>
                  <a:srgbClr val="FFFFFF"/>
                </a:solidFill>
              </a:rPr>
              <a:t>“No busques más, mide con SOSGAS”</a:t>
            </a:r>
            <a:endParaRPr b="1" sz="1600">
              <a:solidFill>
                <a:srgbClr val="FFFFFF"/>
              </a:solidFill>
            </a:endParaRPr>
          </a:p>
        </p:txBody>
      </p:sp>
      <p:grpSp>
        <p:nvGrpSpPr>
          <p:cNvPr id="224" name="Google Shape;224;p33"/>
          <p:cNvGrpSpPr/>
          <p:nvPr/>
        </p:nvGrpSpPr>
        <p:grpSpPr>
          <a:xfrm>
            <a:off x="391377" y="2357050"/>
            <a:ext cx="7972161" cy="2038350"/>
            <a:chOff x="391377" y="2357050"/>
            <a:chExt cx="7972161" cy="2038350"/>
          </a:xfrm>
        </p:grpSpPr>
        <p:pic>
          <p:nvPicPr>
            <p:cNvPr id="225" name="Google Shape;225;p33"/>
            <p:cNvPicPr preferRelativeResize="0"/>
            <p:nvPr/>
          </p:nvPicPr>
          <p:blipFill>
            <a:blip r:embed="rId4">
              <a:alphaModFix/>
            </a:blip>
            <a:stretch>
              <a:fillRect/>
            </a:stretch>
          </p:blipFill>
          <p:spPr>
            <a:xfrm>
              <a:off x="391377" y="2357050"/>
              <a:ext cx="2531696" cy="2038350"/>
            </a:xfrm>
            <a:prstGeom prst="rect">
              <a:avLst/>
            </a:prstGeom>
            <a:noFill/>
            <a:ln>
              <a:noFill/>
            </a:ln>
          </p:spPr>
        </p:pic>
        <p:pic>
          <p:nvPicPr>
            <p:cNvPr id="226" name="Google Shape;226;p33"/>
            <p:cNvPicPr preferRelativeResize="0"/>
            <p:nvPr/>
          </p:nvPicPr>
          <p:blipFill>
            <a:blip r:embed="rId5">
              <a:alphaModFix/>
            </a:blip>
            <a:stretch>
              <a:fillRect/>
            </a:stretch>
          </p:blipFill>
          <p:spPr>
            <a:xfrm>
              <a:off x="2923075" y="2357050"/>
              <a:ext cx="3395249" cy="2038350"/>
            </a:xfrm>
            <a:prstGeom prst="rect">
              <a:avLst/>
            </a:prstGeom>
            <a:noFill/>
            <a:ln>
              <a:noFill/>
            </a:ln>
          </p:spPr>
        </p:pic>
        <p:pic>
          <p:nvPicPr>
            <p:cNvPr id="227" name="Google Shape;227;p33"/>
            <p:cNvPicPr preferRelativeResize="0"/>
            <p:nvPr/>
          </p:nvPicPr>
          <p:blipFill>
            <a:blip r:embed="rId6">
              <a:alphaModFix/>
            </a:blip>
            <a:stretch>
              <a:fillRect/>
            </a:stretch>
          </p:blipFill>
          <p:spPr>
            <a:xfrm>
              <a:off x="6239463" y="2357050"/>
              <a:ext cx="2124075" cy="2038350"/>
            </a:xfrm>
            <a:prstGeom prst="rect">
              <a:avLst/>
            </a:prstGeom>
            <a:noFill/>
            <a:ln>
              <a:noFill/>
            </a:ln>
          </p:spPr>
        </p:pic>
      </p:grpSp>
      <p:sp>
        <p:nvSpPr>
          <p:cNvPr id="228" name="Google Shape;228;p33"/>
          <p:cNvSpPr txBox="1"/>
          <p:nvPr/>
        </p:nvSpPr>
        <p:spPr>
          <a:xfrm>
            <a:off x="391375" y="4395400"/>
            <a:ext cx="240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FFFFFF"/>
                </a:solidFill>
                <a:latin typeface="Roboto"/>
                <a:ea typeface="Roboto"/>
                <a:cs typeface="Roboto"/>
                <a:sym typeface="Roboto"/>
              </a:rPr>
              <a:t>Fuente: Elaboración propia.</a:t>
            </a:r>
            <a:endParaRPr sz="9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4" name="Google Shape;234;p34"/>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235" name="Google Shape;235;p34" title="VID-20210603-WA0026.mp4">
            <a:hlinkClick r:id="rId3"/>
          </p:cNvPr>
          <p:cNvPicPr preferRelativeResize="0"/>
          <p:nvPr/>
        </p:nvPicPr>
        <p:blipFill>
          <a:blip r:embed="rId4">
            <a:alphaModFix/>
          </a:blip>
          <a:stretch>
            <a:fillRect/>
          </a:stretch>
        </p:blipFill>
        <p:spPr>
          <a:xfrm>
            <a:off x="81375" y="45775"/>
            <a:ext cx="8981251" cy="50519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288725" y="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sz="2800">
                <a:latin typeface="Arial"/>
                <a:ea typeface="Arial"/>
                <a:cs typeface="Arial"/>
                <a:sym typeface="Arial"/>
              </a:rPr>
              <a:t>Diagrama de bloques</a:t>
            </a:r>
            <a:endParaRPr sz="2800">
              <a:latin typeface="Arial"/>
              <a:ea typeface="Arial"/>
              <a:cs typeface="Arial"/>
              <a:sym typeface="Arial"/>
            </a:endParaRPr>
          </a:p>
        </p:txBody>
      </p:sp>
      <p:pic>
        <p:nvPicPr>
          <p:cNvPr id="241" name="Google Shape;241;p35"/>
          <p:cNvPicPr preferRelativeResize="0"/>
          <p:nvPr/>
        </p:nvPicPr>
        <p:blipFill>
          <a:blip r:embed="rId3">
            <a:alphaModFix/>
          </a:blip>
          <a:stretch>
            <a:fillRect/>
          </a:stretch>
        </p:blipFill>
        <p:spPr>
          <a:xfrm>
            <a:off x="988525" y="929550"/>
            <a:ext cx="6944023" cy="3904099"/>
          </a:xfrm>
          <a:prstGeom prst="rect">
            <a:avLst/>
          </a:prstGeom>
          <a:noFill/>
          <a:ln>
            <a:noFill/>
          </a:ln>
        </p:spPr>
      </p:pic>
      <p:sp>
        <p:nvSpPr>
          <p:cNvPr id="242" name="Google Shape;242;p35"/>
          <p:cNvSpPr txBox="1"/>
          <p:nvPr/>
        </p:nvSpPr>
        <p:spPr>
          <a:xfrm>
            <a:off x="988525" y="4754825"/>
            <a:ext cx="240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FFFFFF"/>
                </a:solidFill>
                <a:latin typeface="Roboto"/>
                <a:ea typeface="Roboto"/>
                <a:cs typeface="Roboto"/>
                <a:sym typeface="Roboto"/>
              </a:rPr>
              <a:t>Fuente: Elaboración propia.</a:t>
            </a:r>
            <a:endParaRPr sz="900">
              <a:solidFill>
                <a:srgbClr val="FFFFF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322525" y="272650"/>
            <a:ext cx="6014400" cy="57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sz="2800">
                <a:latin typeface="Arial"/>
                <a:ea typeface="Arial"/>
                <a:cs typeface="Arial"/>
                <a:sym typeface="Arial"/>
              </a:rPr>
              <a:t>NORGAS APP</a:t>
            </a:r>
            <a:endParaRPr sz="2800">
              <a:latin typeface="Arial"/>
              <a:ea typeface="Arial"/>
              <a:cs typeface="Arial"/>
              <a:sym typeface="Arial"/>
            </a:endParaRPr>
          </a:p>
        </p:txBody>
      </p:sp>
      <p:pic>
        <p:nvPicPr>
          <p:cNvPr id="248" name="Google Shape;248;p36"/>
          <p:cNvPicPr preferRelativeResize="0"/>
          <p:nvPr/>
        </p:nvPicPr>
        <p:blipFill>
          <a:blip r:embed="rId3">
            <a:alphaModFix/>
          </a:blip>
          <a:stretch>
            <a:fillRect/>
          </a:stretch>
        </p:blipFill>
        <p:spPr>
          <a:xfrm>
            <a:off x="204350" y="1358875"/>
            <a:ext cx="1923700" cy="3193119"/>
          </a:xfrm>
          <a:prstGeom prst="rect">
            <a:avLst/>
          </a:prstGeom>
          <a:noFill/>
          <a:ln>
            <a:noFill/>
          </a:ln>
        </p:spPr>
      </p:pic>
      <p:pic>
        <p:nvPicPr>
          <p:cNvPr id="249" name="Google Shape;249;p36"/>
          <p:cNvPicPr preferRelativeResize="0"/>
          <p:nvPr/>
        </p:nvPicPr>
        <p:blipFill>
          <a:blip r:embed="rId4">
            <a:alphaModFix/>
          </a:blip>
          <a:stretch>
            <a:fillRect/>
          </a:stretch>
        </p:blipFill>
        <p:spPr>
          <a:xfrm>
            <a:off x="2465587" y="1358850"/>
            <a:ext cx="1923700" cy="3193183"/>
          </a:xfrm>
          <a:prstGeom prst="rect">
            <a:avLst/>
          </a:prstGeom>
          <a:noFill/>
          <a:ln>
            <a:noFill/>
          </a:ln>
        </p:spPr>
      </p:pic>
      <p:pic>
        <p:nvPicPr>
          <p:cNvPr id="250" name="Google Shape;250;p36"/>
          <p:cNvPicPr preferRelativeResize="0"/>
          <p:nvPr/>
        </p:nvPicPr>
        <p:blipFill>
          <a:blip r:embed="rId5">
            <a:alphaModFix/>
          </a:blip>
          <a:stretch>
            <a:fillRect/>
          </a:stretch>
        </p:blipFill>
        <p:spPr>
          <a:xfrm>
            <a:off x="4726812" y="1358875"/>
            <a:ext cx="1923675" cy="3193126"/>
          </a:xfrm>
          <a:prstGeom prst="rect">
            <a:avLst/>
          </a:prstGeom>
          <a:noFill/>
          <a:ln>
            <a:noFill/>
          </a:ln>
        </p:spPr>
      </p:pic>
      <p:pic>
        <p:nvPicPr>
          <p:cNvPr id="251" name="Google Shape;251;p36"/>
          <p:cNvPicPr preferRelativeResize="0"/>
          <p:nvPr/>
        </p:nvPicPr>
        <p:blipFill>
          <a:blip r:embed="rId6">
            <a:alphaModFix/>
          </a:blip>
          <a:stretch>
            <a:fillRect/>
          </a:stretch>
        </p:blipFill>
        <p:spPr>
          <a:xfrm>
            <a:off x="6953400" y="1358850"/>
            <a:ext cx="1923700" cy="31931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0"/>
                                        <p:tgtEl>
                                          <p:spTgt spid="2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1000"/>
                                        <p:tgtEl>
                                          <p:spTgt spid="2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0"/>
                                        <p:tgtEl>
                                          <p:spTgt spid="2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ctrTitle"/>
          </p:nvPr>
        </p:nvSpPr>
        <p:spPr>
          <a:xfrm>
            <a:off x="671258" y="990800"/>
            <a:ext cx="7801500" cy="1730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latin typeface="Arial"/>
                <a:ea typeface="Arial"/>
                <a:cs typeface="Arial"/>
                <a:sym typeface="Arial"/>
              </a:rPr>
              <a:t>Conclusiones</a:t>
            </a:r>
            <a:endParaRPr>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idx="1" type="body"/>
          </p:nvPr>
        </p:nvSpPr>
        <p:spPr>
          <a:xfrm>
            <a:off x="176450" y="109500"/>
            <a:ext cx="6248700" cy="4924500"/>
          </a:xfrm>
          <a:prstGeom prst="rect">
            <a:avLst/>
          </a:prstGeom>
        </p:spPr>
        <p:txBody>
          <a:bodyPr anchorCtr="0" anchor="t" bIns="0" lIns="0" spcFirstLastPara="1" rIns="0" wrap="square" tIns="0">
            <a:noAutofit/>
          </a:bodyPr>
          <a:lstStyle/>
          <a:p>
            <a:pPr indent="0" lvl="0" marL="0" rtl="0" algn="just">
              <a:spcBef>
                <a:spcPts val="600"/>
              </a:spcBef>
              <a:spcAft>
                <a:spcPts val="0"/>
              </a:spcAft>
              <a:buNone/>
            </a:pPr>
            <a:r>
              <a:t/>
            </a:r>
            <a:endParaRPr sz="1400"/>
          </a:p>
          <a:p>
            <a:pPr indent="0" lvl="0" marL="457200" rtl="0" algn="just">
              <a:spcBef>
                <a:spcPts val="600"/>
              </a:spcBef>
              <a:spcAft>
                <a:spcPts val="0"/>
              </a:spcAft>
              <a:buNone/>
            </a:pPr>
            <a:r>
              <a:t/>
            </a:r>
            <a:endParaRPr sz="1400"/>
          </a:p>
          <a:p>
            <a:pPr indent="-317500" lvl="0" marL="457200" rtl="0" algn="just">
              <a:spcBef>
                <a:spcPts val="600"/>
              </a:spcBef>
              <a:spcAft>
                <a:spcPts val="0"/>
              </a:spcAft>
              <a:buSzPts val="1400"/>
              <a:buChar char="❖"/>
            </a:pPr>
            <a:r>
              <a:rPr lang="es-419" sz="1400"/>
              <a:t>Se debe realizar un</a:t>
            </a:r>
            <a:r>
              <a:rPr lang="es-419" sz="1400"/>
              <a:t> proceso</a:t>
            </a:r>
            <a:r>
              <a:rPr lang="es-419" sz="1400"/>
              <a:t> investiga</a:t>
            </a:r>
            <a:r>
              <a:rPr lang="es-419" sz="1400"/>
              <a:t>tivo</a:t>
            </a:r>
            <a:r>
              <a:rPr lang="es-419" sz="1400"/>
              <a:t> </a:t>
            </a:r>
            <a:r>
              <a:rPr lang="es-419" sz="1400"/>
              <a:t>y</a:t>
            </a:r>
            <a:r>
              <a:rPr lang="es-419" sz="1400"/>
              <a:t> práctic</a:t>
            </a:r>
            <a:r>
              <a:rPr lang="es-419" sz="1400"/>
              <a:t>o</a:t>
            </a:r>
            <a:r>
              <a:rPr lang="es-419" sz="1400"/>
              <a:t> más arduo para mejorar el proceso de toma de datos.</a:t>
            </a:r>
            <a:br>
              <a:rPr lang="es-419" sz="1400"/>
            </a:br>
            <a:endParaRPr sz="1400"/>
          </a:p>
          <a:p>
            <a:pPr indent="-317500" lvl="0" marL="457200" rtl="0" algn="just">
              <a:spcBef>
                <a:spcPts val="0"/>
              </a:spcBef>
              <a:spcAft>
                <a:spcPts val="0"/>
              </a:spcAft>
              <a:buSzPts val="1400"/>
              <a:buChar char="❖"/>
            </a:pPr>
            <a:r>
              <a:rPr lang="es-419" sz="1400"/>
              <a:t>Se espera poder completar el desarrollo de la aplicación para realizar pruebas más complejas que permitan mejorar la app a partir de críticas por parte de los usuarios y de la empresa.</a:t>
            </a:r>
            <a:br>
              <a:rPr lang="es-419" sz="1400"/>
            </a:br>
            <a:endParaRPr sz="1400"/>
          </a:p>
          <a:p>
            <a:pPr indent="-317500" lvl="0" marL="457200" rtl="0" algn="just">
              <a:spcBef>
                <a:spcPts val="0"/>
              </a:spcBef>
              <a:spcAft>
                <a:spcPts val="0"/>
              </a:spcAft>
              <a:buSzPts val="1400"/>
              <a:buChar char="❖"/>
            </a:pPr>
            <a:r>
              <a:rPr lang="es-419" sz="1400"/>
              <a:t>El reto del proyecto es muy interesante, tanto así que logró captar toda nuestra atención y nos forzó a mejorar desde nuestro perfil de estudiantes y de futuros ingenieros.</a:t>
            </a:r>
            <a:br>
              <a:rPr lang="es-419" sz="1400"/>
            </a:br>
            <a:endParaRPr sz="1400"/>
          </a:p>
          <a:p>
            <a:pPr indent="-317500" lvl="0" marL="457200" rtl="0" algn="just">
              <a:spcBef>
                <a:spcPts val="0"/>
              </a:spcBef>
              <a:spcAft>
                <a:spcPts val="0"/>
              </a:spcAft>
              <a:buSzPts val="1400"/>
              <a:buChar char="❖"/>
            </a:pPr>
            <a:r>
              <a:rPr lang="es-419" sz="1400"/>
              <a:t>Se planea realizar prototipos más avanzados que brinden la posibilidad de darle al proyecto una mayor viabilidad económica.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ctrTitle"/>
          </p:nvPr>
        </p:nvSpPr>
        <p:spPr>
          <a:xfrm>
            <a:off x="481425" y="1815000"/>
            <a:ext cx="5116200" cy="151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sz="9600"/>
              <a:t>Gracias</a:t>
            </a:r>
            <a:endParaRPr sz="9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a:t>Referencias</a:t>
            </a:r>
            <a:endParaRPr/>
          </a:p>
        </p:txBody>
      </p:sp>
      <p:sp>
        <p:nvSpPr>
          <p:cNvPr id="272" name="Google Shape;272;p40"/>
          <p:cNvSpPr txBox="1"/>
          <p:nvPr>
            <p:ph idx="1" type="body"/>
          </p:nvPr>
        </p:nvSpPr>
        <p:spPr>
          <a:xfrm>
            <a:off x="580550" y="1349350"/>
            <a:ext cx="6893100" cy="31617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AutoNum type="arabicPeriod"/>
            </a:pPr>
            <a:r>
              <a:rPr lang="es-419" sz="1600" u="sng">
                <a:solidFill>
                  <a:schemeClr val="hlink"/>
                </a:solidFill>
                <a:hlinkClick r:id="rId3"/>
              </a:rPr>
              <a:t>lluvia de ideas - Bing images</a:t>
            </a:r>
            <a:endParaRPr sz="1600"/>
          </a:p>
          <a:p>
            <a:pPr indent="-330200" lvl="0" marL="457200" rtl="0" algn="l">
              <a:lnSpc>
                <a:spcPct val="100000"/>
              </a:lnSpc>
              <a:spcBef>
                <a:spcPts val="0"/>
              </a:spcBef>
              <a:spcAft>
                <a:spcPts val="0"/>
              </a:spcAft>
              <a:buSzPts val="1600"/>
              <a:buAutoNum type="arabicPeriod"/>
            </a:pPr>
            <a:r>
              <a:rPr lang="es-419" sz="1600" u="sng">
                <a:solidFill>
                  <a:schemeClr val="hlink"/>
                </a:solidFill>
                <a:hlinkClick r:id="rId4"/>
              </a:rPr>
              <a:t>Compre 301 400ml Tazas De Cerámica Creativas Que Cambian De Color Bombilla De La Taza De Café Buenos Días Tazas Que Cambian De Color Tazas De Drinkware Encantadoras Regalo Para Niños A 9,50 € Del Sanjiang_store | Es.Dhgate.Co</a:t>
            </a:r>
            <a:endParaRPr sz="1600"/>
          </a:p>
          <a:p>
            <a:pPr indent="-330200" lvl="0" marL="457200" rtl="0" algn="l">
              <a:lnSpc>
                <a:spcPct val="100000"/>
              </a:lnSpc>
              <a:spcBef>
                <a:spcPts val="0"/>
              </a:spcBef>
              <a:spcAft>
                <a:spcPts val="0"/>
              </a:spcAft>
              <a:buSzPts val="1600"/>
              <a:buAutoNum type="arabicPeriod"/>
            </a:pPr>
            <a:r>
              <a:rPr lang="es-419" sz="1600" u="sng">
                <a:solidFill>
                  <a:schemeClr val="hlink"/>
                </a:solidFill>
                <a:hlinkClick r:id="rId5"/>
              </a:rPr>
              <a:t>pintura termocromatica - Bing images</a:t>
            </a:r>
            <a:endParaRPr sz="1600"/>
          </a:p>
          <a:p>
            <a:pPr indent="-330200" lvl="0" marL="457200" rtl="0" algn="l">
              <a:lnSpc>
                <a:spcPct val="100000"/>
              </a:lnSpc>
              <a:spcBef>
                <a:spcPts val="0"/>
              </a:spcBef>
              <a:spcAft>
                <a:spcPts val="0"/>
              </a:spcAft>
              <a:buSzPts val="1600"/>
              <a:buAutoNum type="arabicPeriod"/>
            </a:pPr>
            <a:r>
              <a:rPr lang="es-419" sz="1600"/>
              <a:t>https://sites.google.com/site/classificationofmatter2016/conclusions</a:t>
            </a:r>
            <a:endParaRPr sz="1600"/>
          </a:p>
          <a:p>
            <a:pPr indent="-330200" lvl="0" marL="457200" rtl="0" algn="l">
              <a:lnSpc>
                <a:spcPct val="100000"/>
              </a:lnSpc>
              <a:spcBef>
                <a:spcPts val="0"/>
              </a:spcBef>
              <a:spcAft>
                <a:spcPts val="0"/>
              </a:spcAft>
              <a:buSzPts val="1600"/>
              <a:buAutoNum type="arabicPeriod"/>
            </a:pPr>
            <a:r>
              <a:rPr lang="es-419" sz="1600"/>
              <a:t>https://www.embeddedadvisor.com/news/is-ai-the-future-of-consumer-electronics-industry--nid-495.html</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nvSpPr>
        <p:spPr>
          <a:xfrm>
            <a:off x="763975" y="495750"/>
            <a:ext cx="1760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200">
                <a:solidFill>
                  <a:srgbClr val="FFFFFF"/>
                </a:solidFill>
              </a:rPr>
              <a:t>Contenido</a:t>
            </a:r>
            <a:endParaRPr b="1" sz="2200">
              <a:solidFill>
                <a:srgbClr val="FFFFFF"/>
              </a:solidFill>
            </a:endParaRPr>
          </a:p>
        </p:txBody>
      </p:sp>
      <p:pic>
        <p:nvPicPr>
          <p:cNvPr id="81" name="Google Shape;81;p16"/>
          <p:cNvPicPr preferRelativeResize="0"/>
          <p:nvPr/>
        </p:nvPicPr>
        <p:blipFill>
          <a:blip r:embed="rId3">
            <a:alphaModFix/>
          </a:blip>
          <a:stretch>
            <a:fillRect/>
          </a:stretch>
        </p:blipFill>
        <p:spPr>
          <a:xfrm>
            <a:off x="5580975" y="1283700"/>
            <a:ext cx="2921300" cy="2921300"/>
          </a:xfrm>
          <a:prstGeom prst="rect">
            <a:avLst/>
          </a:prstGeom>
          <a:noFill/>
          <a:ln>
            <a:noFill/>
          </a:ln>
        </p:spPr>
      </p:pic>
      <p:sp>
        <p:nvSpPr>
          <p:cNvPr id="82" name="Google Shape;82;p16"/>
          <p:cNvSpPr txBox="1"/>
          <p:nvPr/>
        </p:nvSpPr>
        <p:spPr>
          <a:xfrm>
            <a:off x="565675" y="1103125"/>
            <a:ext cx="5780100" cy="3016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lt1"/>
              </a:buClr>
              <a:buSzPts val="1600"/>
              <a:buAutoNum type="arabicPeriod"/>
            </a:pPr>
            <a:r>
              <a:rPr lang="es-419" sz="1600">
                <a:solidFill>
                  <a:schemeClr val="lt1"/>
                </a:solidFill>
              </a:rPr>
              <a:t>Cronograma.</a:t>
            </a:r>
            <a:endParaRPr sz="1600">
              <a:solidFill>
                <a:schemeClr val="lt1"/>
              </a:solidFill>
            </a:endParaRPr>
          </a:p>
          <a:p>
            <a:pPr indent="-330200" lvl="0" marL="457200" rtl="0" algn="l">
              <a:lnSpc>
                <a:spcPct val="150000"/>
              </a:lnSpc>
              <a:spcBef>
                <a:spcPts val="0"/>
              </a:spcBef>
              <a:spcAft>
                <a:spcPts val="0"/>
              </a:spcAft>
              <a:buClr>
                <a:schemeClr val="lt1"/>
              </a:buClr>
              <a:buSzPts val="1600"/>
              <a:buAutoNum type="arabicPeriod"/>
            </a:pPr>
            <a:r>
              <a:rPr lang="es-419" sz="1600">
                <a:solidFill>
                  <a:schemeClr val="lt1"/>
                </a:solidFill>
              </a:rPr>
              <a:t>Contextualización y definición del problema.</a:t>
            </a:r>
            <a:endParaRPr sz="1600">
              <a:solidFill>
                <a:schemeClr val="lt1"/>
              </a:solidFill>
            </a:endParaRPr>
          </a:p>
          <a:p>
            <a:pPr indent="-330200" lvl="0" marL="457200" rtl="0" algn="l">
              <a:lnSpc>
                <a:spcPct val="150000"/>
              </a:lnSpc>
              <a:spcBef>
                <a:spcPts val="0"/>
              </a:spcBef>
              <a:spcAft>
                <a:spcPts val="0"/>
              </a:spcAft>
              <a:buClr>
                <a:schemeClr val="lt1"/>
              </a:buClr>
              <a:buSzPts val="1600"/>
              <a:buAutoNum type="arabicPeriod"/>
            </a:pPr>
            <a:r>
              <a:rPr lang="es-419" sz="1600">
                <a:solidFill>
                  <a:schemeClr val="lt1"/>
                </a:solidFill>
              </a:rPr>
              <a:t>Usuarios objetivo.</a:t>
            </a:r>
            <a:endParaRPr sz="1600">
              <a:solidFill>
                <a:schemeClr val="lt1"/>
              </a:solidFill>
            </a:endParaRPr>
          </a:p>
          <a:p>
            <a:pPr indent="-330200" lvl="0" marL="457200" rtl="0" algn="l">
              <a:lnSpc>
                <a:spcPct val="150000"/>
              </a:lnSpc>
              <a:spcBef>
                <a:spcPts val="0"/>
              </a:spcBef>
              <a:spcAft>
                <a:spcPts val="0"/>
              </a:spcAft>
              <a:buClr>
                <a:schemeClr val="lt1"/>
              </a:buClr>
              <a:buSzPts val="1600"/>
              <a:buAutoNum type="arabicPeriod"/>
            </a:pPr>
            <a:r>
              <a:rPr lang="es-419" sz="1600">
                <a:solidFill>
                  <a:schemeClr val="lt1"/>
                </a:solidFill>
              </a:rPr>
              <a:t>Requerimientos del sistema.</a:t>
            </a:r>
            <a:endParaRPr sz="1600">
              <a:solidFill>
                <a:schemeClr val="lt1"/>
              </a:solidFill>
            </a:endParaRPr>
          </a:p>
          <a:p>
            <a:pPr indent="-330200" lvl="0" marL="457200" rtl="0" algn="l">
              <a:lnSpc>
                <a:spcPct val="150000"/>
              </a:lnSpc>
              <a:spcBef>
                <a:spcPts val="0"/>
              </a:spcBef>
              <a:spcAft>
                <a:spcPts val="0"/>
              </a:spcAft>
              <a:buClr>
                <a:schemeClr val="lt1"/>
              </a:buClr>
              <a:buSzPts val="1600"/>
              <a:buAutoNum type="arabicPeriod"/>
            </a:pPr>
            <a:r>
              <a:rPr lang="es-419" sz="1600">
                <a:solidFill>
                  <a:schemeClr val="lt1"/>
                </a:solidFill>
              </a:rPr>
              <a:t>Proceso de diseño</a:t>
            </a:r>
            <a:endParaRPr sz="1600">
              <a:solidFill>
                <a:schemeClr val="lt1"/>
              </a:solidFill>
            </a:endParaRPr>
          </a:p>
          <a:p>
            <a:pPr indent="-330200" lvl="0" marL="457200" rtl="0" algn="l">
              <a:lnSpc>
                <a:spcPct val="150000"/>
              </a:lnSpc>
              <a:spcBef>
                <a:spcPts val="0"/>
              </a:spcBef>
              <a:spcAft>
                <a:spcPts val="0"/>
              </a:spcAft>
              <a:buClr>
                <a:schemeClr val="lt1"/>
              </a:buClr>
              <a:buSzPts val="1600"/>
              <a:buAutoNum type="arabicPeriod"/>
            </a:pPr>
            <a:r>
              <a:rPr lang="es-419" sz="1600">
                <a:solidFill>
                  <a:schemeClr val="lt1"/>
                </a:solidFill>
              </a:rPr>
              <a:t>Resultados.</a:t>
            </a:r>
            <a:endParaRPr sz="1600">
              <a:solidFill>
                <a:schemeClr val="lt1"/>
              </a:solidFill>
            </a:endParaRPr>
          </a:p>
          <a:p>
            <a:pPr indent="-330200" lvl="0" marL="457200" rtl="0" algn="l">
              <a:lnSpc>
                <a:spcPct val="150000"/>
              </a:lnSpc>
              <a:spcBef>
                <a:spcPts val="0"/>
              </a:spcBef>
              <a:spcAft>
                <a:spcPts val="0"/>
              </a:spcAft>
              <a:buClr>
                <a:schemeClr val="lt1"/>
              </a:buClr>
              <a:buSzPts val="1600"/>
              <a:buAutoNum type="arabicPeriod"/>
            </a:pPr>
            <a:r>
              <a:rPr lang="es-419" sz="1600">
                <a:solidFill>
                  <a:schemeClr val="lt1"/>
                </a:solidFill>
              </a:rPr>
              <a:t>Conclusiones.</a:t>
            </a:r>
            <a:endParaRPr sz="1600">
              <a:solidFill>
                <a:schemeClr val="lt1"/>
              </a:solidFill>
            </a:endParaRPr>
          </a:p>
          <a:p>
            <a:pPr indent="-330200" lvl="0" marL="457200" rtl="0" algn="l">
              <a:lnSpc>
                <a:spcPct val="150000"/>
              </a:lnSpc>
              <a:spcBef>
                <a:spcPts val="0"/>
              </a:spcBef>
              <a:spcAft>
                <a:spcPts val="0"/>
              </a:spcAft>
              <a:buClr>
                <a:schemeClr val="lt1"/>
              </a:buClr>
              <a:buSzPts val="1600"/>
              <a:buAutoNum type="arabicPeriod"/>
            </a:pPr>
            <a:r>
              <a:rPr lang="es-419" sz="1600">
                <a:solidFill>
                  <a:schemeClr val="lt1"/>
                </a:solidFill>
              </a:rPr>
              <a:t>Referencias.</a:t>
            </a:r>
            <a:endParaRPr sz="1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ctrTitle"/>
          </p:nvPr>
        </p:nvSpPr>
        <p:spPr>
          <a:xfrm>
            <a:off x="671258" y="990800"/>
            <a:ext cx="7801500" cy="1730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a:latin typeface="Arial"/>
                <a:ea typeface="Arial"/>
                <a:cs typeface="Arial"/>
                <a:sym typeface="Arial"/>
              </a:rPr>
              <a:t>Cronograma del proyecto</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3">
            <a:alphaModFix/>
          </a:blip>
          <a:srcRect b="0" l="0" r="0" t="2143"/>
          <a:stretch/>
        </p:blipFill>
        <p:spPr>
          <a:xfrm>
            <a:off x="115225" y="702625"/>
            <a:ext cx="4221775" cy="3909150"/>
          </a:xfrm>
          <a:prstGeom prst="rect">
            <a:avLst/>
          </a:prstGeom>
          <a:noFill/>
          <a:ln>
            <a:noFill/>
          </a:ln>
        </p:spPr>
      </p:pic>
      <p:pic>
        <p:nvPicPr>
          <p:cNvPr id="93" name="Google Shape;93;p18"/>
          <p:cNvPicPr preferRelativeResize="0"/>
          <p:nvPr/>
        </p:nvPicPr>
        <p:blipFill rotWithShape="1">
          <a:blip r:embed="rId4">
            <a:alphaModFix/>
          </a:blip>
          <a:srcRect b="0" l="0" r="0" t="1097"/>
          <a:stretch/>
        </p:blipFill>
        <p:spPr>
          <a:xfrm>
            <a:off x="4435650" y="702625"/>
            <a:ext cx="4630275" cy="386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ctrTitle"/>
          </p:nvPr>
        </p:nvSpPr>
        <p:spPr>
          <a:xfrm>
            <a:off x="671258" y="990800"/>
            <a:ext cx="7801500" cy="1730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Contextualización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sz="2800">
                <a:latin typeface="Arial"/>
                <a:ea typeface="Arial"/>
                <a:cs typeface="Arial"/>
                <a:sym typeface="Arial"/>
              </a:rPr>
              <a:t>Definición del problema</a:t>
            </a:r>
            <a:endParaRPr sz="2800">
              <a:latin typeface="Arial"/>
              <a:ea typeface="Arial"/>
              <a:cs typeface="Arial"/>
              <a:sym typeface="Arial"/>
            </a:endParaRPr>
          </a:p>
        </p:txBody>
      </p:sp>
      <p:sp>
        <p:nvSpPr>
          <p:cNvPr id="104" name="Google Shape;104;p20"/>
          <p:cNvSpPr txBox="1"/>
          <p:nvPr>
            <p:ph idx="1" type="body"/>
          </p:nvPr>
        </p:nvSpPr>
        <p:spPr>
          <a:xfrm>
            <a:off x="580550" y="1352550"/>
            <a:ext cx="3844200" cy="477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s-419" sz="1800"/>
              <a:t>¿Quién es Norgas? ¿Qué es GLP?</a:t>
            </a:r>
            <a:endParaRPr sz="1800"/>
          </a:p>
        </p:txBody>
      </p:sp>
      <p:grpSp>
        <p:nvGrpSpPr>
          <p:cNvPr id="105" name="Google Shape;105;p20"/>
          <p:cNvGrpSpPr/>
          <p:nvPr/>
        </p:nvGrpSpPr>
        <p:grpSpPr>
          <a:xfrm>
            <a:off x="580576" y="2180073"/>
            <a:ext cx="7764714" cy="1886730"/>
            <a:chOff x="580550" y="2404963"/>
            <a:chExt cx="7140624" cy="1565361"/>
          </a:xfrm>
        </p:grpSpPr>
        <p:pic>
          <p:nvPicPr>
            <p:cNvPr id="106" name="Google Shape;106;p20"/>
            <p:cNvPicPr preferRelativeResize="0"/>
            <p:nvPr/>
          </p:nvPicPr>
          <p:blipFill>
            <a:blip r:embed="rId3">
              <a:alphaModFix/>
            </a:blip>
            <a:stretch>
              <a:fillRect/>
            </a:stretch>
          </p:blipFill>
          <p:spPr>
            <a:xfrm>
              <a:off x="580550" y="2404975"/>
              <a:ext cx="1560436" cy="1565350"/>
            </a:xfrm>
            <a:prstGeom prst="rect">
              <a:avLst/>
            </a:prstGeom>
            <a:noFill/>
            <a:ln cap="flat" cmpd="sng" w="9525">
              <a:solidFill>
                <a:srgbClr val="000000"/>
              </a:solidFill>
              <a:prstDash val="solid"/>
              <a:round/>
              <a:headEnd len="sm" w="sm" type="none"/>
              <a:tailEnd len="sm" w="sm" type="none"/>
            </a:ln>
          </p:spPr>
        </p:pic>
        <p:pic>
          <p:nvPicPr>
            <p:cNvPr id="107" name="Google Shape;107;p20"/>
            <p:cNvPicPr preferRelativeResize="0"/>
            <p:nvPr/>
          </p:nvPicPr>
          <p:blipFill>
            <a:blip r:embed="rId4">
              <a:alphaModFix/>
            </a:blip>
            <a:stretch>
              <a:fillRect/>
            </a:stretch>
          </p:blipFill>
          <p:spPr>
            <a:xfrm>
              <a:off x="2140975" y="2404963"/>
              <a:ext cx="5580199" cy="1565349"/>
            </a:xfrm>
            <a:prstGeom prst="rect">
              <a:avLst/>
            </a:prstGeom>
            <a:noFill/>
            <a:ln cap="flat" cmpd="sng" w="9525">
              <a:solidFill>
                <a:srgbClr val="000000"/>
              </a:solidFill>
              <a:prstDash val="solid"/>
              <a:round/>
              <a:headEnd len="sm" w="sm" type="none"/>
              <a:tailEnd len="sm" w="sm" type="none"/>
            </a:ln>
          </p:spPr>
        </p:pic>
      </p:grpSp>
      <p:sp>
        <p:nvSpPr>
          <p:cNvPr id="108" name="Google Shape;108;p20"/>
          <p:cNvSpPr txBox="1"/>
          <p:nvPr/>
        </p:nvSpPr>
        <p:spPr>
          <a:xfrm>
            <a:off x="580550" y="4066700"/>
            <a:ext cx="240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FFFFFF"/>
                </a:solidFill>
                <a:latin typeface="Roboto"/>
                <a:ea typeface="Roboto"/>
                <a:cs typeface="Roboto"/>
                <a:sym typeface="Roboto"/>
              </a:rPr>
              <a:t>Fuente: norgas.com.co</a:t>
            </a:r>
            <a:endParaRPr sz="9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38275" y="23075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s-419" sz="2800">
                <a:latin typeface="Arial"/>
                <a:ea typeface="Arial"/>
                <a:cs typeface="Arial"/>
                <a:sym typeface="Arial"/>
              </a:rPr>
              <a:t>Definición del problema</a:t>
            </a:r>
            <a:endParaRPr sz="2800">
              <a:latin typeface="Arial"/>
              <a:ea typeface="Arial"/>
              <a:cs typeface="Arial"/>
              <a:sym typeface="Arial"/>
            </a:endParaRPr>
          </a:p>
        </p:txBody>
      </p:sp>
      <p:sp>
        <p:nvSpPr>
          <p:cNvPr id="114" name="Google Shape;114;p21"/>
          <p:cNvSpPr txBox="1"/>
          <p:nvPr/>
        </p:nvSpPr>
        <p:spPr>
          <a:xfrm>
            <a:off x="338275" y="4201425"/>
            <a:ext cx="240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FFFFFF"/>
                </a:solidFill>
                <a:latin typeface="Roboto"/>
                <a:ea typeface="Roboto"/>
                <a:cs typeface="Roboto"/>
                <a:sym typeface="Roboto"/>
              </a:rPr>
              <a:t>Fuente: Elaboración propia.</a:t>
            </a:r>
            <a:endParaRPr sz="900">
              <a:solidFill>
                <a:srgbClr val="FFFFFF"/>
              </a:solidFill>
              <a:latin typeface="Roboto"/>
              <a:ea typeface="Roboto"/>
              <a:cs typeface="Roboto"/>
              <a:sym typeface="Roboto"/>
            </a:endParaRPr>
          </a:p>
        </p:txBody>
      </p:sp>
      <p:sp>
        <p:nvSpPr>
          <p:cNvPr id="115" name="Google Shape;115;p21"/>
          <p:cNvSpPr txBox="1"/>
          <p:nvPr>
            <p:ph idx="1" type="body"/>
          </p:nvPr>
        </p:nvSpPr>
        <p:spPr>
          <a:xfrm>
            <a:off x="1416575" y="1443600"/>
            <a:ext cx="2933700" cy="3948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s-419" sz="1800"/>
              <a:t>Actores representativos</a:t>
            </a:r>
            <a:endParaRPr sz="1800"/>
          </a:p>
        </p:txBody>
      </p:sp>
      <p:grpSp>
        <p:nvGrpSpPr>
          <p:cNvPr id="116" name="Google Shape;116;p21"/>
          <p:cNvGrpSpPr/>
          <p:nvPr/>
        </p:nvGrpSpPr>
        <p:grpSpPr>
          <a:xfrm>
            <a:off x="338277" y="1916640"/>
            <a:ext cx="5090293" cy="2284774"/>
            <a:chOff x="686050" y="1283050"/>
            <a:chExt cx="7670725" cy="3747374"/>
          </a:xfrm>
        </p:grpSpPr>
        <p:pic>
          <p:nvPicPr>
            <p:cNvPr id="117" name="Google Shape;117;p21"/>
            <p:cNvPicPr preferRelativeResize="0"/>
            <p:nvPr/>
          </p:nvPicPr>
          <p:blipFill rotWithShape="1">
            <a:blip r:embed="rId3">
              <a:alphaModFix/>
            </a:blip>
            <a:srcRect b="0" l="0" r="0" t="11730"/>
            <a:stretch/>
          </p:blipFill>
          <p:spPr>
            <a:xfrm>
              <a:off x="686050" y="1283050"/>
              <a:ext cx="7670725" cy="3747374"/>
            </a:xfrm>
            <a:prstGeom prst="rect">
              <a:avLst/>
            </a:prstGeom>
            <a:noFill/>
            <a:ln>
              <a:noFill/>
            </a:ln>
          </p:spPr>
        </p:pic>
        <p:pic>
          <p:nvPicPr>
            <p:cNvPr id="118" name="Google Shape;118;p21"/>
            <p:cNvPicPr preferRelativeResize="0"/>
            <p:nvPr/>
          </p:nvPicPr>
          <p:blipFill>
            <a:blip r:embed="rId4">
              <a:alphaModFix/>
            </a:blip>
            <a:stretch>
              <a:fillRect/>
            </a:stretch>
          </p:blipFill>
          <p:spPr>
            <a:xfrm>
              <a:off x="1289850" y="1453350"/>
              <a:ext cx="621225" cy="687575"/>
            </a:xfrm>
            <a:prstGeom prst="rect">
              <a:avLst/>
            </a:prstGeom>
            <a:noFill/>
            <a:ln>
              <a:noFill/>
            </a:ln>
          </p:spPr>
        </p:pic>
        <p:pic>
          <p:nvPicPr>
            <p:cNvPr id="119" name="Google Shape;119;p21"/>
            <p:cNvPicPr preferRelativeResize="0"/>
            <p:nvPr/>
          </p:nvPicPr>
          <p:blipFill>
            <a:blip r:embed="rId5">
              <a:alphaModFix/>
            </a:blip>
            <a:stretch>
              <a:fillRect/>
            </a:stretch>
          </p:blipFill>
          <p:spPr>
            <a:xfrm>
              <a:off x="6368501" y="3784025"/>
              <a:ext cx="1873500" cy="350850"/>
            </a:xfrm>
            <a:prstGeom prst="rect">
              <a:avLst/>
            </a:prstGeom>
            <a:noFill/>
            <a:ln>
              <a:noFill/>
            </a:ln>
          </p:spPr>
        </p:pic>
        <p:pic>
          <p:nvPicPr>
            <p:cNvPr id="120" name="Google Shape;120;p21"/>
            <p:cNvPicPr preferRelativeResize="0"/>
            <p:nvPr/>
          </p:nvPicPr>
          <p:blipFill>
            <a:blip r:embed="rId6">
              <a:alphaModFix/>
            </a:blip>
            <a:stretch>
              <a:fillRect/>
            </a:stretch>
          </p:blipFill>
          <p:spPr>
            <a:xfrm>
              <a:off x="7243323" y="1638975"/>
              <a:ext cx="901225" cy="501950"/>
            </a:xfrm>
            <a:prstGeom prst="rect">
              <a:avLst/>
            </a:prstGeom>
            <a:noFill/>
            <a:ln>
              <a:noFill/>
            </a:ln>
          </p:spPr>
        </p:pic>
      </p:grpSp>
      <p:sp>
        <p:nvSpPr>
          <p:cNvPr id="121" name="Google Shape;121;p21"/>
          <p:cNvSpPr txBox="1"/>
          <p:nvPr>
            <p:ph idx="1" type="body"/>
          </p:nvPr>
        </p:nvSpPr>
        <p:spPr>
          <a:xfrm>
            <a:off x="6005963" y="1443600"/>
            <a:ext cx="2933700" cy="3948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s-419" sz="1800"/>
              <a:t>Restricciones</a:t>
            </a:r>
            <a:endParaRPr sz="1800"/>
          </a:p>
        </p:txBody>
      </p:sp>
      <p:pic>
        <p:nvPicPr>
          <p:cNvPr id="122" name="Google Shape;122;p21"/>
          <p:cNvPicPr preferRelativeResize="0"/>
          <p:nvPr/>
        </p:nvPicPr>
        <p:blipFill>
          <a:blip r:embed="rId7">
            <a:alphaModFix/>
          </a:blip>
          <a:stretch>
            <a:fillRect/>
          </a:stretch>
        </p:blipFill>
        <p:spPr>
          <a:xfrm>
            <a:off x="6256375" y="1916650"/>
            <a:ext cx="999925" cy="999925"/>
          </a:xfrm>
          <a:prstGeom prst="rect">
            <a:avLst/>
          </a:prstGeom>
          <a:noFill/>
          <a:ln>
            <a:noFill/>
          </a:ln>
        </p:spPr>
      </p:pic>
      <p:pic>
        <p:nvPicPr>
          <p:cNvPr id="123" name="Google Shape;123;p21"/>
          <p:cNvPicPr preferRelativeResize="0"/>
          <p:nvPr/>
        </p:nvPicPr>
        <p:blipFill>
          <a:blip r:embed="rId8">
            <a:alphaModFix/>
          </a:blip>
          <a:stretch>
            <a:fillRect/>
          </a:stretch>
        </p:blipFill>
        <p:spPr>
          <a:xfrm>
            <a:off x="7544775" y="1916650"/>
            <a:ext cx="999925" cy="999949"/>
          </a:xfrm>
          <a:prstGeom prst="rect">
            <a:avLst/>
          </a:prstGeom>
          <a:noFill/>
          <a:ln>
            <a:noFill/>
          </a:ln>
        </p:spPr>
      </p:pic>
      <p:pic>
        <p:nvPicPr>
          <p:cNvPr id="124" name="Google Shape;124;p21"/>
          <p:cNvPicPr preferRelativeResize="0"/>
          <p:nvPr/>
        </p:nvPicPr>
        <p:blipFill rotWithShape="1">
          <a:blip r:embed="rId9">
            <a:alphaModFix/>
          </a:blip>
          <a:srcRect b="5846" l="0" r="0" t="0"/>
          <a:stretch/>
        </p:blipFill>
        <p:spPr>
          <a:xfrm>
            <a:off x="6741838" y="2994851"/>
            <a:ext cx="1278276" cy="1203524"/>
          </a:xfrm>
          <a:prstGeom prst="rect">
            <a:avLst/>
          </a:prstGeom>
          <a:noFill/>
          <a:ln>
            <a:noFill/>
          </a:ln>
        </p:spPr>
      </p:pic>
      <p:sp>
        <p:nvSpPr>
          <p:cNvPr id="125" name="Google Shape;125;p21"/>
          <p:cNvSpPr txBox="1"/>
          <p:nvPr/>
        </p:nvSpPr>
        <p:spPr>
          <a:xfrm>
            <a:off x="6178138" y="2994850"/>
            <a:ext cx="240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rgbClr val="FFFFFF"/>
              </a:solidFill>
              <a:latin typeface="Roboto"/>
              <a:ea typeface="Roboto"/>
              <a:cs typeface="Roboto"/>
              <a:sym typeface="Roboto"/>
            </a:endParaRPr>
          </a:p>
        </p:txBody>
      </p:sp>
      <p:sp>
        <p:nvSpPr>
          <p:cNvPr id="126" name="Google Shape;126;p21"/>
          <p:cNvSpPr txBox="1"/>
          <p:nvPr/>
        </p:nvSpPr>
        <p:spPr>
          <a:xfrm>
            <a:off x="6741850" y="4201425"/>
            <a:ext cx="120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900">
                <a:solidFill>
                  <a:srgbClr val="FFFFFF"/>
                </a:solidFill>
                <a:latin typeface="Roboto"/>
                <a:ea typeface="Roboto"/>
                <a:cs typeface="Roboto"/>
                <a:sym typeface="Roboto"/>
              </a:rPr>
              <a:t>Fuente: FreePik</a:t>
            </a:r>
            <a:endParaRPr sz="9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ctrTitle"/>
          </p:nvPr>
        </p:nvSpPr>
        <p:spPr>
          <a:xfrm>
            <a:off x="671258" y="990800"/>
            <a:ext cx="7801500" cy="1730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s-419"/>
              <a:t>Usuarios objetivo</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